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66" r:id="rId5"/>
    <p:sldId id="267" r:id="rId6"/>
    <p:sldId id="268" r:id="rId7"/>
    <p:sldId id="282" r:id="rId8"/>
    <p:sldId id="283" r:id="rId9"/>
    <p:sldId id="284" r:id="rId10"/>
    <p:sldId id="269" r:id="rId11"/>
    <p:sldId id="270" r:id="rId12"/>
    <p:sldId id="271" r:id="rId13"/>
    <p:sldId id="272" r:id="rId14"/>
    <p:sldId id="277" r:id="rId15"/>
    <p:sldId id="273" r:id="rId16"/>
    <p:sldId id="274" r:id="rId17"/>
    <p:sldId id="280" r:id="rId18"/>
    <p:sldId id="281"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0610" autoAdjust="0"/>
  </p:normalViewPr>
  <p:slideViewPr>
    <p:cSldViewPr snapToGrid="0">
      <p:cViewPr varScale="1">
        <p:scale>
          <a:sx n="92" d="100"/>
          <a:sy n="92" d="100"/>
        </p:scale>
        <p:origin x="1314" y="7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6/13/2023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‹Nº›</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BK</a:t>
            </a:r>
          </a:p>
          <a:p>
            <a:r>
              <a:rPr lang="es-ES_tradnl" dirty="0"/>
              <a:t>Unos segundos</a:t>
            </a:r>
          </a:p>
          <a:p>
            <a:endParaRPr lang="es-ES_tradnl" dirty="0"/>
          </a:p>
          <a:p>
            <a:endParaRPr lang="es-ES" dirty="0"/>
          </a:p>
        </p:txBody>
      </p:sp>
      <p:sp>
        <p:nvSpPr>
          <p:cNvPr id="4" name="Marcador de número de diapositiva 3"/>
          <p:cNvSpPr>
            <a:spLocks noGrp="1"/>
          </p:cNvSpPr>
          <p:nvPr>
            <p:ph type="sldNum" sz="quarter" idx="5"/>
          </p:nvPr>
        </p:nvSpPr>
        <p:spPr/>
        <p:txBody>
          <a:bodyPr/>
          <a:lstStyle/>
          <a:p>
            <a:fld id="{3733D7A2-C585-48BF-BF8C-C21FDC051F77}" type="slidenum">
              <a:rPr lang="en-US" smtClean="0"/>
              <a:t>1</a:t>
            </a:fld>
            <a:endParaRPr lang="en-US" dirty="0"/>
          </a:p>
        </p:txBody>
      </p:sp>
    </p:spTree>
    <p:extLst>
      <p:ext uri="{BB962C8B-B14F-4D97-AF65-F5344CB8AC3E}">
        <p14:creationId xmlns:p14="http://schemas.microsoft.com/office/powerpoint/2010/main" val="1792135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BK</a:t>
            </a:r>
            <a:endParaRPr lang="es-ES" dirty="0"/>
          </a:p>
        </p:txBody>
      </p:sp>
      <p:sp>
        <p:nvSpPr>
          <p:cNvPr id="4" name="Marcador de número de diapositiva 3"/>
          <p:cNvSpPr>
            <a:spLocks noGrp="1"/>
          </p:cNvSpPr>
          <p:nvPr>
            <p:ph type="sldNum" sz="quarter" idx="5"/>
          </p:nvPr>
        </p:nvSpPr>
        <p:spPr/>
        <p:txBody>
          <a:bodyPr/>
          <a:lstStyle/>
          <a:p>
            <a:fld id="{3733D7A2-C585-48BF-BF8C-C21FDC051F77}" type="slidenum">
              <a:rPr lang="en-US" smtClean="0"/>
              <a:t>13</a:t>
            </a:fld>
            <a:endParaRPr lang="en-US" dirty="0"/>
          </a:p>
        </p:txBody>
      </p:sp>
    </p:spTree>
    <p:extLst>
      <p:ext uri="{BB962C8B-B14F-4D97-AF65-F5344CB8AC3E}">
        <p14:creationId xmlns:p14="http://schemas.microsoft.com/office/powerpoint/2010/main" val="1858104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Esto no lo ponía, </a:t>
            </a:r>
            <a:r>
              <a:rPr lang="es-ES_tradnl" dirty="0" err="1"/>
              <a:t>Balpreep</a:t>
            </a:r>
            <a:endParaRPr lang="es-ES" dirty="0"/>
          </a:p>
        </p:txBody>
      </p:sp>
      <p:sp>
        <p:nvSpPr>
          <p:cNvPr id="4" name="Marcador de número de diapositiva 3"/>
          <p:cNvSpPr>
            <a:spLocks noGrp="1"/>
          </p:cNvSpPr>
          <p:nvPr>
            <p:ph type="sldNum" sz="quarter" idx="5"/>
          </p:nvPr>
        </p:nvSpPr>
        <p:spPr/>
        <p:txBody>
          <a:bodyPr/>
          <a:lstStyle/>
          <a:p>
            <a:fld id="{3733D7A2-C585-48BF-BF8C-C21FDC051F77}" type="slidenum">
              <a:rPr lang="en-US" smtClean="0"/>
              <a:t>16</a:t>
            </a:fld>
            <a:endParaRPr lang="en-US" dirty="0"/>
          </a:p>
        </p:txBody>
      </p:sp>
    </p:spTree>
    <p:extLst>
      <p:ext uri="{BB962C8B-B14F-4D97-AF65-F5344CB8AC3E}">
        <p14:creationId xmlns:p14="http://schemas.microsoft.com/office/powerpoint/2010/main" val="4045688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DC 1 min</a:t>
            </a:r>
            <a:endParaRPr lang="es-ES" dirty="0"/>
          </a:p>
        </p:txBody>
      </p:sp>
      <p:sp>
        <p:nvSpPr>
          <p:cNvPr id="4" name="Marcador de número de diapositiva 3"/>
          <p:cNvSpPr>
            <a:spLocks noGrp="1"/>
          </p:cNvSpPr>
          <p:nvPr>
            <p:ph type="sldNum" sz="quarter" idx="5"/>
          </p:nvPr>
        </p:nvSpPr>
        <p:spPr/>
        <p:txBody>
          <a:bodyPr/>
          <a:lstStyle/>
          <a:p>
            <a:fld id="{3733D7A2-C585-48BF-BF8C-C21FDC051F77}" type="slidenum">
              <a:rPr lang="en-US" smtClean="0"/>
              <a:t>2</a:t>
            </a:fld>
            <a:endParaRPr lang="en-US" dirty="0"/>
          </a:p>
        </p:txBody>
      </p:sp>
    </p:spTree>
    <p:extLst>
      <p:ext uri="{BB962C8B-B14F-4D97-AF65-F5344CB8AC3E}">
        <p14:creationId xmlns:p14="http://schemas.microsoft.com/office/powerpoint/2010/main" val="1950740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733D7A2-C585-48BF-BF8C-C21FDC051F77}" type="slidenum">
              <a:rPr lang="en-US" smtClean="0"/>
              <a:t>3</a:t>
            </a:fld>
            <a:endParaRPr lang="en-US" dirty="0"/>
          </a:p>
        </p:txBody>
      </p:sp>
    </p:spTree>
    <p:extLst>
      <p:ext uri="{BB962C8B-B14F-4D97-AF65-F5344CB8AC3E}">
        <p14:creationId xmlns:p14="http://schemas.microsoft.com/office/powerpoint/2010/main" val="1266103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Dani -&gt; 2 min</a:t>
            </a:r>
            <a:endParaRPr lang="es-ES" dirty="0"/>
          </a:p>
        </p:txBody>
      </p:sp>
      <p:sp>
        <p:nvSpPr>
          <p:cNvPr id="4" name="Marcador de número de diapositiva 3"/>
          <p:cNvSpPr>
            <a:spLocks noGrp="1"/>
          </p:cNvSpPr>
          <p:nvPr>
            <p:ph type="sldNum" sz="quarter" idx="5"/>
          </p:nvPr>
        </p:nvSpPr>
        <p:spPr/>
        <p:txBody>
          <a:bodyPr/>
          <a:lstStyle/>
          <a:p>
            <a:fld id="{3733D7A2-C585-48BF-BF8C-C21FDC051F77}" type="slidenum">
              <a:rPr lang="en-US" smtClean="0"/>
              <a:t>4</a:t>
            </a:fld>
            <a:endParaRPr lang="en-US" dirty="0"/>
          </a:p>
        </p:txBody>
      </p:sp>
    </p:spTree>
    <p:extLst>
      <p:ext uri="{BB962C8B-B14F-4D97-AF65-F5344CB8AC3E}">
        <p14:creationId xmlns:p14="http://schemas.microsoft.com/office/powerpoint/2010/main" val="304739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733D7A2-C585-48BF-BF8C-C21FDC051F77}" type="slidenum">
              <a:rPr lang="en-US" smtClean="0"/>
              <a:t>5</a:t>
            </a:fld>
            <a:endParaRPr lang="en-US" dirty="0"/>
          </a:p>
        </p:txBody>
      </p:sp>
    </p:spTree>
    <p:extLst>
      <p:ext uri="{BB962C8B-B14F-4D97-AF65-F5344CB8AC3E}">
        <p14:creationId xmlns:p14="http://schemas.microsoft.com/office/powerpoint/2010/main" val="3981661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733D7A2-C585-48BF-BF8C-C21FDC051F77}" type="slidenum">
              <a:rPr lang="en-US" smtClean="0"/>
              <a:t>6</a:t>
            </a:fld>
            <a:endParaRPr lang="en-US" dirty="0"/>
          </a:p>
        </p:txBody>
      </p:sp>
    </p:spTree>
    <p:extLst>
      <p:ext uri="{BB962C8B-B14F-4D97-AF65-F5344CB8AC3E}">
        <p14:creationId xmlns:p14="http://schemas.microsoft.com/office/powerpoint/2010/main" val="837735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DCR 0,5 min</a:t>
            </a:r>
            <a:endParaRPr lang="es-ES" dirty="0"/>
          </a:p>
        </p:txBody>
      </p:sp>
      <p:sp>
        <p:nvSpPr>
          <p:cNvPr id="4" name="Marcador de número de diapositiva 3"/>
          <p:cNvSpPr>
            <a:spLocks noGrp="1"/>
          </p:cNvSpPr>
          <p:nvPr>
            <p:ph type="sldNum" sz="quarter" idx="5"/>
          </p:nvPr>
        </p:nvSpPr>
        <p:spPr/>
        <p:txBody>
          <a:bodyPr/>
          <a:lstStyle/>
          <a:p>
            <a:fld id="{3733D7A2-C585-48BF-BF8C-C21FDC051F77}" type="slidenum">
              <a:rPr lang="en-US" smtClean="0"/>
              <a:t>7</a:t>
            </a:fld>
            <a:endParaRPr lang="en-US" dirty="0"/>
          </a:p>
        </p:txBody>
      </p:sp>
    </p:spTree>
    <p:extLst>
      <p:ext uri="{BB962C8B-B14F-4D97-AF65-F5344CB8AC3E}">
        <p14:creationId xmlns:p14="http://schemas.microsoft.com/office/powerpoint/2010/main" val="2166203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BK</a:t>
            </a:r>
            <a:endParaRPr lang="es-ES" dirty="0"/>
          </a:p>
        </p:txBody>
      </p:sp>
      <p:sp>
        <p:nvSpPr>
          <p:cNvPr id="4" name="Marcador de número de diapositiva 3"/>
          <p:cNvSpPr>
            <a:spLocks noGrp="1"/>
          </p:cNvSpPr>
          <p:nvPr>
            <p:ph type="sldNum" sz="quarter" idx="5"/>
          </p:nvPr>
        </p:nvSpPr>
        <p:spPr/>
        <p:txBody>
          <a:bodyPr/>
          <a:lstStyle/>
          <a:p>
            <a:fld id="{3733D7A2-C585-48BF-BF8C-C21FDC051F77}" type="slidenum">
              <a:rPr lang="en-US" smtClean="0"/>
              <a:t>8</a:t>
            </a:fld>
            <a:endParaRPr lang="en-US" dirty="0"/>
          </a:p>
        </p:txBody>
      </p:sp>
    </p:spTree>
    <p:extLst>
      <p:ext uri="{BB962C8B-B14F-4D97-AF65-F5344CB8AC3E}">
        <p14:creationId xmlns:p14="http://schemas.microsoft.com/office/powerpoint/2010/main" val="1208382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DC -&gt; 0,5 min</a:t>
            </a:r>
            <a:endParaRPr lang="es-ES" dirty="0"/>
          </a:p>
        </p:txBody>
      </p:sp>
      <p:sp>
        <p:nvSpPr>
          <p:cNvPr id="4" name="Marcador de número de diapositiva 3"/>
          <p:cNvSpPr>
            <a:spLocks noGrp="1"/>
          </p:cNvSpPr>
          <p:nvPr>
            <p:ph type="sldNum" sz="quarter" idx="5"/>
          </p:nvPr>
        </p:nvSpPr>
        <p:spPr/>
        <p:txBody>
          <a:bodyPr/>
          <a:lstStyle/>
          <a:p>
            <a:fld id="{3733D7A2-C585-48BF-BF8C-C21FDC051F77}" type="slidenum">
              <a:rPr lang="en-US" smtClean="0"/>
              <a:t>12</a:t>
            </a:fld>
            <a:endParaRPr lang="en-US" dirty="0"/>
          </a:p>
        </p:txBody>
      </p:sp>
    </p:spTree>
    <p:extLst>
      <p:ext uri="{BB962C8B-B14F-4D97-AF65-F5344CB8AC3E}">
        <p14:creationId xmlns:p14="http://schemas.microsoft.com/office/powerpoint/2010/main" val="914049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6/13/2023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6/13/2023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6/13/2023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6/13/2023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419792"/>
            <a:ext cx="9601200" cy="7855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1438102"/>
            <a:ext cx="9601200" cy="44292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6/13/2023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bkaur@uoc.edu" TargetMode="External"/><Relationship Id="rId4" Type="http://schemas.openxmlformats.org/officeDocument/2006/relationships/hyperlink" Target="mailto:dcanete@uoc.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to-viz.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rashikrahmanpritom/heart-attack-analysis-prediction-datase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PRA2 – </a:t>
            </a:r>
            <a:r>
              <a:rPr lang="en-US" sz="3600" dirty="0" err="1">
                <a:solidFill>
                  <a:srgbClr val="FFFFFF"/>
                </a:solidFill>
              </a:rPr>
              <a:t>limpieza</a:t>
            </a:r>
            <a:r>
              <a:rPr lang="en-US" sz="3600" dirty="0">
                <a:solidFill>
                  <a:srgbClr val="FFFFFF"/>
                </a:solidFill>
              </a:rPr>
              <a:t> y </a:t>
            </a:r>
            <a:r>
              <a:rPr lang="en-US" sz="3600" dirty="0" err="1">
                <a:solidFill>
                  <a:srgbClr val="FFFFFF"/>
                </a:solidFill>
              </a:rPr>
              <a:t>análisis</a:t>
            </a:r>
            <a:r>
              <a:rPr lang="en-US" sz="3600" dirty="0">
                <a:solidFill>
                  <a:srgbClr val="FFFFFF"/>
                </a:solidFill>
              </a:rPr>
              <a:t> de </a:t>
            </a:r>
            <a:r>
              <a:rPr lang="en-US" sz="3600" dirty="0" err="1">
                <a:solidFill>
                  <a:srgbClr val="FFFFFF"/>
                </a:solidFill>
              </a:rPr>
              <a:t>datos</a:t>
            </a:r>
            <a:r>
              <a:rPr lang="en-US" sz="3600" dirty="0">
                <a:solidFill>
                  <a:srgbClr val="FFFFFF"/>
                </a:solidFill>
              </a:rPr>
              <a:t>.</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5"/>
            <a:ext cx="5607908" cy="787575"/>
          </a:xfrm>
        </p:spPr>
        <p:txBody>
          <a:bodyPr>
            <a:normAutofit fontScale="92500" lnSpcReduction="10000"/>
          </a:bodyPr>
          <a:lstStyle/>
          <a:p>
            <a:pPr algn="l">
              <a:spcAft>
                <a:spcPts val="600"/>
              </a:spcAft>
            </a:pPr>
            <a:r>
              <a:rPr lang="en-US" sz="1800" dirty="0">
                <a:solidFill>
                  <a:srgbClr val="FFFFFF"/>
                </a:solidFill>
              </a:rPr>
              <a:t>Dani </a:t>
            </a:r>
            <a:r>
              <a:rPr lang="it-IT" sz="1800" dirty="0">
                <a:solidFill>
                  <a:srgbClr val="FFFFFF"/>
                </a:solidFill>
              </a:rPr>
              <a:t>Daniel </a:t>
            </a:r>
            <a:r>
              <a:rPr lang="it-IT" sz="1800" dirty="0" err="1">
                <a:solidFill>
                  <a:srgbClr val="FFFFFF"/>
                </a:solidFill>
              </a:rPr>
              <a:t>Cañete</a:t>
            </a:r>
            <a:r>
              <a:rPr lang="it-IT" sz="1800" dirty="0">
                <a:solidFill>
                  <a:srgbClr val="FFFFFF"/>
                </a:solidFill>
              </a:rPr>
              <a:t> </a:t>
            </a:r>
            <a:r>
              <a:rPr lang="it-IT" sz="1800" dirty="0" err="1">
                <a:solidFill>
                  <a:srgbClr val="FFFFFF"/>
                </a:solidFill>
              </a:rPr>
              <a:t>Román</a:t>
            </a:r>
            <a:r>
              <a:rPr lang="it-IT" sz="1800" dirty="0">
                <a:solidFill>
                  <a:srgbClr val="FFFFFF"/>
                </a:solidFill>
              </a:rPr>
              <a:t> (</a:t>
            </a:r>
            <a:r>
              <a:rPr lang="it-IT" sz="1800" dirty="0">
                <a:solidFill>
                  <a:srgbClr val="FFFFFF"/>
                </a:solidFill>
                <a:hlinkClick r:id="rId4">
                  <a:extLst>
                    <a:ext uri="{A12FA001-AC4F-418D-AE19-62706E023703}">
                      <ahyp:hlinkClr xmlns:ahyp="http://schemas.microsoft.com/office/drawing/2018/hyperlinkcolor" val="tx"/>
                    </a:ext>
                  </a:extLst>
                </a:hlinkClick>
              </a:rPr>
              <a:t>dcanete@uoc.edu</a:t>
            </a:r>
            <a:r>
              <a:rPr lang="it-IT" sz="1800" dirty="0">
                <a:solidFill>
                  <a:srgbClr val="FFFFFF"/>
                </a:solidFill>
              </a:rPr>
              <a:t>) </a:t>
            </a:r>
          </a:p>
          <a:p>
            <a:pPr algn="l">
              <a:spcAft>
                <a:spcPts val="600"/>
              </a:spcAft>
            </a:pPr>
            <a:r>
              <a:rPr lang="en-US" sz="1800" dirty="0">
                <a:solidFill>
                  <a:srgbClr val="FFFFFF"/>
                </a:solidFill>
              </a:rPr>
              <a:t>Balpreet </a:t>
            </a:r>
            <a:r>
              <a:rPr lang="es" sz="1800" dirty="0">
                <a:solidFill>
                  <a:srgbClr val="FFFFFF"/>
                </a:solidFill>
              </a:rPr>
              <a:t>Kaur Singh (</a:t>
            </a:r>
            <a:r>
              <a:rPr lang="es" sz="1800" dirty="0">
                <a:solidFill>
                  <a:srgbClr val="FFFFFF"/>
                </a:solidFill>
                <a:hlinkClick r:id="rId5">
                  <a:extLst>
                    <a:ext uri="{A12FA001-AC4F-418D-AE19-62706E023703}">
                      <ahyp:hlinkClr xmlns:ahyp="http://schemas.microsoft.com/office/drawing/2018/hyperlinkcolor" val="tx"/>
                    </a:ext>
                  </a:extLst>
                </a:hlinkClick>
              </a:rPr>
              <a:t>bkaur@uoc.edu</a:t>
            </a:r>
            <a:r>
              <a:rPr lang="es" sz="1800" dirty="0">
                <a:solidFill>
                  <a:srgbClr val="FFFFFF"/>
                </a:solidFill>
              </a:rPr>
              <a:t>)</a:t>
            </a:r>
            <a:r>
              <a:rPr lang="en-US" sz="1800" dirty="0">
                <a:solidFill>
                  <a:srgbClr val="FFFFFF"/>
                </a:solidFill>
              </a:rPr>
              <a:t> </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3CF-6688-C6C3-FD4F-BE675C7E8EE2}"/>
              </a:ext>
            </a:extLst>
          </p:cNvPr>
          <p:cNvSpPr>
            <a:spLocks noGrp="1"/>
          </p:cNvSpPr>
          <p:nvPr>
            <p:ph type="title"/>
          </p:nvPr>
        </p:nvSpPr>
        <p:spPr/>
        <p:txBody>
          <a:bodyPr>
            <a:normAutofit fontScale="90000"/>
          </a:bodyPr>
          <a:lstStyle/>
          <a:p>
            <a:r>
              <a:rPr lang="es-ES" dirty="0"/>
              <a:t>4. Análisis de los datos</a:t>
            </a:r>
            <a:br>
              <a:rPr lang="es-ES" dirty="0"/>
            </a:br>
            <a:r>
              <a:rPr lang="es-ES" sz="3100" dirty="0"/>
              <a:t>4.3. Aplicación de pruebas estadísticas </a:t>
            </a:r>
          </a:p>
        </p:txBody>
      </p:sp>
      <p:sp>
        <p:nvSpPr>
          <p:cNvPr id="3" name="Content Placeholder 2">
            <a:extLst>
              <a:ext uri="{FF2B5EF4-FFF2-40B4-BE49-F238E27FC236}">
                <a16:creationId xmlns:a16="http://schemas.microsoft.com/office/drawing/2014/main" id="{C88A6B15-12BC-F81C-2AD4-4C4D2EBF7145}"/>
              </a:ext>
            </a:extLst>
          </p:cNvPr>
          <p:cNvSpPr>
            <a:spLocks noGrp="1"/>
          </p:cNvSpPr>
          <p:nvPr>
            <p:ph idx="1"/>
          </p:nvPr>
        </p:nvSpPr>
        <p:spPr/>
        <p:txBody>
          <a:bodyPr>
            <a:normAutofit/>
          </a:bodyPr>
          <a:lstStyle/>
          <a:p>
            <a:r>
              <a:rPr lang="es-ES" dirty="0"/>
              <a:t>Aplicación de Fisher test: Teniendo </a:t>
            </a:r>
            <a:r>
              <a:rPr lang="es-ES" dirty="0" err="1"/>
              <a:t>dataset</a:t>
            </a:r>
            <a:r>
              <a:rPr lang="es-ES" dirty="0"/>
              <a:t> pequeño (\&lt;1000) y no tener asegurado normalidad, </a:t>
            </a:r>
            <a:r>
              <a:rPr lang="es-ES" b="1" dirty="0"/>
              <a:t>utilizamos </a:t>
            </a:r>
            <a:r>
              <a:rPr lang="es-ES" b="1" dirty="0" err="1"/>
              <a:t>fisher</a:t>
            </a:r>
            <a:r>
              <a:rPr lang="es-ES" b="1" dirty="0"/>
              <a:t> test para analizar la </a:t>
            </a:r>
            <a:r>
              <a:rPr lang="es-ES" b="1" dirty="0" err="1"/>
              <a:t>correlacion</a:t>
            </a:r>
            <a:r>
              <a:rPr lang="es-ES" b="1" dirty="0"/>
              <a:t> entre variables en vez de Chi-cuadrado</a:t>
            </a:r>
            <a:r>
              <a:rPr lang="es-ES" dirty="0"/>
              <a:t>.</a:t>
            </a:r>
          </a:p>
          <a:p>
            <a:r>
              <a:rPr lang="es-ES" dirty="0"/>
              <a:t>En la mayoría de casos rechazamos la hipótesis nula de si existe una relación estadísticamente significativa entre el output y el atributo. Excepto: </a:t>
            </a:r>
            <a:r>
              <a:rPr lang="es-ES" dirty="0" err="1"/>
              <a:t>fbs</a:t>
            </a:r>
            <a:r>
              <a:rPr lang="es-ES" dirty="0"/>
              <a:t>, del cual </a:t>
            </a:r>
            <a:r>
              <a:rPr lang="es-ES" dirty="0" err="1"/>
              <a:t>pvalue</a:t>
            </a:r>
            <a:r>
              <a:rPr lang="es-ES" dirty="0"/>
              <a:t> es 0.746. Y por tanto, no llegamos a rechazar la hipótesis nula y </a:t>
            </a:r>
            <a:r>
              <a:rPr lang="es-ES" dirty="0" err="1"/>
              <a:t>portanto</a:t>
            </a:r>
            <a:r>
              <a:rPr lang="es-ES" dirty="0"/>
              <a:t>, </a:t>
            </a:r>
            <a:r>
              <a:rPr lang="es-ES" dirty="0" err="1"/>
              <a:t>fbs</a:t>
            </a:r>
            <a:r>
              <a:rPr lang="es-ES" dirty="0"/>
              <a:t> y output están estadísticamente relacionados.</a:t>
            </a:r>
          </a:p>
          <a:p>
            <a:pPr algn="l" fontAlgn="ctr"/>
            <a:r>
              <a:rPr lang="es-ES" dirty="0"/>
              <a:t>Aplicación de Whitney: para los atributos numéricos versus el output utilizamos el </a:t>
            </a:r>
            <a:r>
              <a:rPr lang="es-ES" b="0" i="0" dirty="0">
                <a:solidFill>
                  <a:srgbClr val="202124"/>
                </a:solidFill>
                <a:effectLst/>
                <a:latin typeface="Google Sans"/>
              </a:rPr>
              <a:t>Mann–Whitney U test.</a:t>
            </a:r>
            <a:r>
              <a:rPr lang="en-US" b="1" i="0" dirty="0">
                <a:solidFill>
                  <a:srgbClr val="333333"/>
                </a:solidFill>
                <a:effectLst/>
                <a:latin typeface="Open Sans" panose="020B0606030504020204" pitchFamily="34" charset="0"/>
              </a:rPr>
              <a:t> </a:t>
            </a:r>
            <a:r>
              <a:rPr lang="es-ES" dirty="0" err="1"/>
              <a:t>Pvalue</a:t>
            </a:r>
            <a:r>
              <a:rPr lang="es-ES" dirty="0"/>
              <a:t>≤ α: La diferencia entre las medianas es estadísticamente significativa (Rechazar H0). Y vimos que hay diferencia entre las medias de nuestros atributos respecto el output.</a:t>
            </a:r>
            <a:br>
              <a:rPr lang="es-ES" b="0" i="0" u="none" strike="noStrike" dirty="0">
                <a:solidFill>
                  <a:srgbClr val="1F1F1F"/>
                </a:solidFill>
                <a:effectLst/>
                <a:latin typeface="arial" panose="020B0604020202020204" pitchFamily="34" charset="0"/>
              </a:rPr>
            </a:br>
            <a:endParaRPr lang="es-ES" dirty="0"/>
          </a:p>
        </p:txBody>
      </p:sp>
    </p:spTree>
    <p:extLst>
      <p:ext uri="{BB962C8B-B14F-4D97-AF65-F5344CB8AC3E}">
        <p14:creationId xmlns:p14="http://schemas.microsoft.com/office/powerpoint/2010/main" val="120313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A0DE8-897C-580F-5B2B-246C3B68232F}"/>
              </a:ext>
            </a:extLst>
          </p:cNvPr>
          <p:cNvSpPr>
            <a:spLocks noGrp="1"/>
          </p:cNvSpPr>
          <p:nvPr>
            <p:ph type="title"/>
          </p:nvPr>
        </p:nvSpPr>
        <p:spPr/>
        <p:txBody>
          <a:bodyPr>
            <a:normAutofit fontScale="90000"/>
          </a:bodyPr>
          <a:lstStyle/>
          <a:p>
            <a:r>
              <a:rPr lang="es-ES" dirty="0"/>
              <a:t>4. Análisis de los datos</a:t>
            </a:r>
            <a:br>
              <a:rPr lang="es-ES" dirty="0"/>
            </a:br>
            <a:r>
              <a:rPr lang="es-ES" sz="3100" dirty="0"/>
              <a:t>4.3. Aplicación de pruebas estadísticas </a:t>
            </a:r>
          </a:p>
        </p:txBody>
      </p:sp>
      <p:sp>
        <p:nvSpPr>
          <p:cNvPr id="3" name="Content Placeholder 2">
            <a:extLst>
              <a:ext uri="{FF2B5EF4-FFF2-40B4-BE49-F238E27FC236}">
                <a16:creationId xmlns:a16="http://schemas.microsoft.com/office/drawing/2014/main" id="{17BBCA57-1493-22F5-E183-B799E30472D4}"/>
              </a:ext>
            </a:extLst>
          </p:cNvPr>
          <p:cNvSpPr>
            <a:spLocks noGrp="1"/>
          </p:cNvSpPr>
          <p:nvPr>
            <p:ph idx="1"/>
          </p:nvPr>
        </p:nvSpPr>
        <p:spPr/>
        <p:txBody>
          <a:bodyPr/>
          <a:lstStyle/>
          <a:p>
            <a:r>
              <a:rPr lang="es-ES" dirty="0"/>
              <a:t>Componentes principales. Se obtienen los siguientes componentes. </a:t>
            </a:r>
            <a:r>
              <a:rPr lang="es-ES" b="1" dirty="0"/>
              <a:t>Con sólo dos se explica mas de un 75%, con tres, un 90%</a:t>
            </a:r>
            <a:r>
              <a:rPr lang="es-ES" dirty="0"/>
              <a:t>:</a:t>
            </a:r>
          </a:p>
          <a:p>
            <a:endParaRPr lang="es-ES" dirty="0"/>
          </a:p>
          <a:p>
            <a:r>
              <a:rPr lang="es-ES" dirty="0"/>
              <a:t>-   El componente 1 explica el 57,70% de la varianza total.</a:t>
            </a:r>
          </a:p>
          <a:p>
            <a:r>
              <a:rPr lang="es-ES" dirty="0"/>
              <a:t>-   El componente 2 explica el 18,87% de la varianza total.</a:t>
            </a:r>
          </a:p>
          <a:p>
            <a:r>
              <a:rPr lang="es-ES" dirty="0"/>
              <a:t>-   El componente 3 explica el 14,56% de la varianza total.</a:t>
            </a:r>
          </a:p>
          <a:p>
            <a:r>
              <a:rPr lang="es-ES" dirty="0"/>
              <a:t>-   El componente 4 explica el 8,56% de la varianza total.</a:t>
            </a:r>
          </a:p>
        </p:txBody>
      </p:sp>
    </p:spTree>
    <p:extLst>
      <p:ext uri="{BB962C8B-B14F-4D97-AF65-F5344CB8AC3E}">
        <p14:creationId xmlns:p14="http://schemas.microsoft.com/office/powerpoint/2010/main" val="3651097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F11F8-1223-3CDC-87B3-9CBBB9235202}"/>
              </a:ext>
            </a:extLst>
          </p:cNvPr>
          <p:cNvSpPr>
            <a:spLocks noGrp="1"/>
          </p:cNvSpPr>
          <p:nvPr>
            <p:ph type="title"/>
          </p:nvPr>
        </p:nvSpPr>
        <p:spPr/>
        <p:txBody>
          <a:bodyPr/>
          <a:lstStyle/>
          <a:p>
            <a:r>
              <a:rPr lang="es-ES" dirty="0"/>
              <a:t>5. Representación de los resultados</a:t>
            </a:r>
          </a:p>
        </p:txBody>
      </p:sp>
      <p:sp>
        <p:nvSpPr>
          <p:cNvPr id="3" name="Content Placeholder 2">
            <a:extLst>
              <a:ext uri="{FF2B5EF4-FFF2-40B4-BE49-F238E27FC236}">
                <a16:creationId xmlns:a16="http://schemas.microsoft.com/office/drawing/2014/main" id="{D9C399D8-35B7-B1E0-B07D-D21203BDB59E}"/>
              </a:ext>
            </a:extLst>
          </p:cNvPr>
          <p:cNvSpPr>
            <a:spLocks noGrp="1"/>
          </p:cNvSpPr>
          <p:nvPr>
            <p:ph idx="1"/>
          </p:nvPr>
        </p:nvSpPr>
        <p:spPr/>
        <p:txBody>
          <a:bodyPr>
            <a:normAutofit/>
          </a:bodyPr>
          <a:lstStyle/>
          <a:p>
            <a:pPr marL="530352" lvl="1" indent="0">
              <a:buNone/>
            </a:pPr>
            <a:r>
              <a:rPr lang="es-ES" b="0" i="0" dirty="0">
                <a:solidFill>
                  <a:srgbClr val="333333"/>
                </a:solidFill>
                <a:effectLst/>
                <a:latin typeface="Helvetica Neue"/>
              </a:rPr>
              <a:t>En el desarrollo del ejercicio se han ido utilizando diagramas representativos. Para seleccionar los más interesantes en cada caso, se ha utilizado como referencia la siguiente url: </a:t>
            </a:r>
            <a:r>
              <a:rPr lang="es-ES" b="0" i="0" u="none" strike="noStrike" dirty="0">
                <a:solidFill>
                  <a:srgbClr val="337AB7"/>
                </a:solidFill>
                <a:effectLst/>
                <a:latin typeface="Helvetica Neue"/>
                <a:hlinkClick r:id="rId3"/>
              </a:rPr>
              <a:t>https://www.data-to-viz.com/</a:t>
            </a:r>
            <a:endParaRPr lang="es-ES" dirty="0"/>
          </a:p>
        </p:txBody>
      </p:sp>
      <p:pic>
        <p:nvPicPr>
          <p:cNvPr id="5" name="Imagen 4">
            <a:extLst>
              <a:ext uri="{FF2B5EF4-FFF2-40B4-BE49-F238E27FC236}">
                <a16:creationId xmlns:a16="http://schemas.microsoft.com/office/drawing/2014/main" id="{1215F283-5547-E0BC-6056-79A6C1FE6E3B}"/>
              </a:ext>
            </a:extLst>
          </p:cNvPr>
          <p:cNvPicPr>
            <a:picLocks noChangeAspect="1"/>
          </p:cNvPicPr>
          <p:nvPr/>
        </p:nvPicPr>
        <p:blipFill>
          <a:blip r:embed="rId4"/>
          <a:stretch>
            <a:fillRect/>
          </a:stretch>
        </p:blipFill>
        <p:spPr>
          <a:xfrm>
            <a:off x="2483427" y="2623338"/>
            <a:ext cx="7942118" cy="3981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6158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B03-447D-9EE2-0139-386E40CCB303}"/>
              </a:ext>
            </a:extLst>
          </p:cNvPr>
          <p:cNvSpPr>
            <a:spLocks noGrp="1"/>
          </p:cNvSpPr>
          <p:nvPr>
            <p:ph type="title"/>
          </p:nvPr>
        </p:nvSpPr>
        <p:spPr>
          <a:xfrm>
            <a:off x="1371599" y="685800"/>
            <a:ext cx="10157791" cy="1485900"/>
          </a:xfrm>
        </p:spPr>
        <p:txBody>
          <a:bodyPr>
            <a:normAutofit/>
          </a:bodyPr>
          <a:lstStyle/>
          <a:p>
            <a:r>
              <a:rPr lang="es-ES" dirty="0"/>
              <a:t>6. Resolución del problema</a:t>
            </a:r>
          </a:p>
        </p:txBody>
      </p:sp>
      <p:sp>
        <p:nvSpPr>
          <p:cNvPr id="3" name="Content Placeholder 2">
            <a:extLst>
              <a:ext uri="{FF2B5EF4-FFF2-40B4-BE49-F238E27FC236}">
                <a16:creationId xmlns:a16="http://schemas.microsoft.com/office/drawing/2014/main" id="{D25159F5-0273-7A07-E5B9-F971B61EC679}"/>
              </a:ext>
            </a:extLst>
          </p:cNvPr>
          <p:cNvSpPr>
            <a:spLocks noGrp="1"/>
          </p:cNvSpPr>
          <p:nvPr>
            <p:ph idx="1"/>
          </p:nvPr>
        </p:nvSpPr>
        <p:spPr/>
        <p:txBody>
          <a:bodyPr>
            <a:normAutofit fontScale="92500" lnSpcReduction="10000"/>
          </a:bodyPr>
          <a:lstStyle/>
          <a:p>
            <a:pPr marL="0" indent="0">
              <a:buNone/>
            </a:pPr>
            <a:r>
              <a:rPr lang="es-ES" dirty="0"/>
              <a:t>A partir de los resultados obtenidos, ¿cuáles son las conclusiones? ¿Los resultados permiten responder al problema?</a:t>
            </a:r>
          </a:p>
          <a:p>
            <a:pPr lvl="1"/>
            <a:r>
              <a:rPr lang="es-ES" dirty="0"/>
              <a:t> Tenemos más probabilidad de tener un caso de ataque cardíaco.</a:t>
            </a:r>
          </a:p>
          <a:p>
            <a:pPr lvl="1"/>
            <a:r>
              <a:rPr lang="es-ES" dirty="0"/>
              <a:t>Sexo 0 tiene más probabilidad de tener un ataque cardíaco.</a:t>
            </a:r>
          </a:p>
          <a:p>
            <a:pPr lvl="1"/>
            <a:r>
              <a:rPr lang="es-ES" dirty="0" err="1"/>
              <a:t>Cp</a:t>
            </a:r>
            <a:r>
              <a:rPr lang="es-ES" dirty="0"/>
              <a:t> tipo 2 tiende a tener más probabilidad de ataque cardíaco.</a:t>
            </a:r>
          </a:p>
          <a:p>
            <a:pPr lvl="1"/>
            <a:r>
              <a:rPr lang="es-ES" dirty="0" err="1"/>
              <a:t>Fbs</a:t>
            </a:r>
            <a:r>
              <a:rPr lang="es-ES" dirty="0"/>
              <a:t> con anomalía en la onda ST-T tiene 62% de probabilidad de tener el ataque cardíaco.</a:t>
            </a:r>
          </a:p>
          <a:p>
            <a:pPr lvl="1"/>
            <a:r>
              <a:rPr lang="es-ES" dirty="0"/>
              <a:t>Respecto variable angina inducida por el ejercicio (</a:t>
            </a:r>
            <a:r>
              <a:rPr lang="es-ES" dirty="0" err="1"/>
              <a:t>exng</a:t>
            </a:r>
            <a:r>
              <a:rPr lang="es-ES" dirty="0"/>
              <a:t>), podemos decir 69,45% de los casos de personas de tener angina no inducida por el ejercicio tienen ataque cardiaco. Este baja a 23% cuando el ataque cardíaco es debido a angina inducida por el ejercicio.</a:t>
            </a:r>
          </a:p>
          <a:p>
            <a:pPr lvl="1"/>
            <a:r>
              <a:rPr lang="es-ES" dirty="0" err="1"/>
              <a:t>Slope</a:t>
            </a:r>
            <a:r>
              <a:rPr lang="es-ES" dirty="0"/>
              <a:t> tipo "2" tiene más probabilidad de tener el ataque cardíaco.</a:t>
            </a:r>
          </a:p>
          <a:p>
            <a:pPr lvl="1"/>
            <a:r>
              <a:rPr lang="es-ES" dirty="0"/>
              <a:t>Respecto la </a:t>
            </a:r>
            <a:r>
              <a:rPr lang="es-ES" dirty="0" err="1"/>
              <a:t>caa</a:t>
            </a:r>
            <a:r>
              <a:rPr lang="es-ES" dirty="0"/>
              <a:t>, personas con 0 venas principales tienen más probabilidad de tener el ataque cardiaco.</a:t>
            </a:r>
          </a:p>
          <a:p>
            <a:endParaRPr lang="es-ES" dirty="0"/>
          </a:p>
        </p:txBody>
      </p:sp>
    </p:spTree>
    <p:extLst>
      <p:ext uri="{BB962C8B-B14F-4D97-AF65-F5344CB8AC3E}">
        <p14:creationId xmlns:p14="http://schemas.microsoft.com/office/powerpoint/2010/main" val="1814685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452BB-4424-017D-7629-E22F62D59667}"/>
              </a:ext>
            </a:extLst>
          </p:cNvPr>
          <p:cNvSpPr>
            <a:spLocks noGrp="1"/>
          </p:cNvSpPr>
          <p:nvPr>
            <p:ph type="title"/>
          </p:nvPr>
        </p:nvSpPr>
        <p:spPr>
          <a:xfrm>
            <a:off x="1371600" y="685800"/>
            <a:ext cx="9879496" cy="1485900"/>
          </a:xfrm>
        </p:spPr>
        <p:txBody>
          <a:bodyPr/>
          <a:lstStyle/>
          <a:p>
            <a:r>
              <a:rPr lang="es-ES" dirty="0"/>
              <a:t>Resolución y conclusiones del problema.</a:t>
            </a:r>
          </a:p>
        </p:txBody>
      </p:sp>
      <p:sp>
        <p:nvSpPr>
          <p:cNvPr id="3" name="Content Placeholder 2">
            <a:extLst>
              <a:ext uri="{FF2B5EF4-FFF2-40B4-BE49-F238E27FC236}">
                <a16:creationId xmlns:a16="http://schemas.microsoft.com/office/drawing/2014/main" id="{8546139B-9B73-F688-895A-1095F1237285}"/>
              </a:ext>
            </a:extLst>
          </p:cNvPr>
          <p:cNvSpPr>
            <a:spLocks noGrp="1"/>
          </p:cNvSpPr>
          <p:nvPr>
            <p:ph idx="1"/>
          </p:nvPr>
        </p:nvSpPr>
        <p:spPr/>
        <p:txBody>
          <a:bodyPr>
            <a:normAutofit/>
          </a:bodyPr>
          <a:lstStyle/>
          <a:p>
            <a:pPr lvl="1"/>
            <a:r>
              <a:rPr lang="es-ES" dirty="0"/>
              <a:t>Respecto </a:t>
            </a:r>
            <a:r>
              <a:rPr lang="es-ES" dirty="0" err="1"/>
              <a:t>thall</a:t>
            </a:r>
            <a:r>
              <a:rPr lang="es-ES" dirty="0"/>
              <a:t>, decir que personas con resultado "2" de prueba de </a:t>
            </a:r>
            <a:r>
              <a:rPr lang="es-ES" dirty="0" err="1"/>
              <a:t>Thalium</a:t>
            </a:r>
            <a:r>
              <a:rPr lang="es-ES" dirty="0"/>
              <a:t> Stress tiene una probabilidad de 78,18% de tener el ataque cardiaco.</a:t>
            </a:r>
          </a:p>
          <a:p>
            <a:pPr lvl="1"/>
            <a:r>
              <a:rPr lang="es-ES" dirty="0"/>
              <a:t>Y es más probable tener ataque al corazón (output = 1) cuando:</a:t>
            </a:r>
          </a:p>
          <a:p>
            <a:pPr lvl="1"/>
            <a:r>
              <a:rPr lang="es-ES" dirty="0"/>
              <a:t>Picos anteriores (</a:t>
            </a:r>
            <a:r>
              <a:rPr lang="es-ES" dirty="0" err="1"/>
              <a:t>oldpeak</a:t>
            </a:r>
            <a:r>
              <a:rPr lang="es-ES" dirty="0"/>
              <a:t>) son más cercano a 0</a:t>
            </a:r>
          </a:p>
          <a:p>
            <a:pPr lvl="1"/>
            <a:r>
              <a:rPr lang="es-ES" dirty="0"/>
              <a:t>Frecuencia cardiaca (</a:t>
            </a:r>
            <a:r>
              <a:rPr lang="es-ES" dirty="0" err="1"/>
              <a:t>thalachh</a:t>
            </a:r>
            <a:r>
              <a:rPr lang="es-ES" dirty="0"/>
              <a:t>) con valores entre 150y 170.</a:t>
            </a:r>
          </a:p>
          <a:p>
            <a:pPr lvl="1"/>
            <a:r>
              <a:rPr lang="es-ES" dirty="0"/>
              <a:t>Presión arterial en reposo está entre 100 y 140 Hg.</a:t>
            </a:r>
          </a:p>
          <a:p>
            <a:pPr lvl="1"/>
            <a:r>
              <a:rPr lang="es-ES" dirty="0"/>
              <a:t>Colesterol esta entre 205 y 265 mg/dl según BMI sensor</a:t>
            </a:r>
          </a:p>
          <a:p>
            <a:pPr lvl="1"/>
            <a:r>
              <a:rPr lang="es-ES" dirty="0"/>
              <a:t>Y edad entre 45 y 59 años.</a:t>
            </a:r>
          </a:p>
          <a:p>
            <a:endParaRPr lang="es-ES" dirty="0"/>
          </a:p>
        </p:txBody>
      </p:sp>
    </p:spTree>
    <p:extLst>
      <p:ext uri="{BB962C8B-B14F-4D97-AF65-F5344CB8AC3E}">
        <p14:creationId xmlns:p14="http://schemas.microsoft.com/office/powerpoint/2010/main" val="295554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4DE88-D748-EF54-C0B1-C8E5BDEEA928}"/>
              </a:ext>
            </a:extLst>
          </p:cNvPr>
          <p:cNvSpPr>
            <a:spLocks noGrp="1"/>
          </p:cNvSpPr>
          <p:nvPr>
            <p:ph type="title"/>
          </p:nvPr>
        </p:nvSpPr>
        <p:spPr>
          <a:xfrm>
            <a:off x="1371599" y="685800"/>
            <a:ext cx="9945757" cy="1485900"/>
          </a:xfrm>
        </p:spPr>
        <p:txBody>
          <a:bodyPr/>
          <a:lstStyle/>
          <a:p>
            <a:r>
              <a:rPr lang="es-ES" dirty="0"/>
              <a:t>Resolución y conclusiones del problema.</a:t>
            </a:r>
          </a:p>
        </p:txBody>
      </p:sp>
      <p:sp>
        <p:nvSpPr>
          <p:cNvPr id="3" name="Content Placeholder 2">
            <a:extLst>
              <a:ext uri="{FF2B5EF4-FFF2-40B4-BE49-F238E27FC236}">
                <a16:creationId xmlns:a16="http://schemas.microsoft.com/office/drawing/2014/main" id="{1C821F87-F426-09D6-622C-19CB62626C36}"/>
              </a:ext>
            </a:extLst>
          </p:cNvPr>
          <p:cNvSpPr>
            <a:spLocks noGrp="1"/>
          </p:cNvSpPr>
          <p:nvPr>
            <p:ph idx="1"/>
          </p:nvPr>
        </p:nvSpPr>
        <p:spPr/>
        <p:txBody>
          <a:bodyPr>
            <a:normAutofit/>
          </a:bodyPr>
          <a:lstStyle/>
          <a:p>
            <a:r>
              <a:rPr lang="es-ES" dirty="0"/>
              <a:t>Después de comprobar </a:t>
            </a:r>
            <a:r>
              <a:rPr lang="es-ES" dirty="0" err="1"/>
              <a:t>qqtest</a:t>
            </a:r>
            <a:r>
              <a:rPr lang="es-ES" dirty="0"/>
              <a:t>, </a:t>
            </a:r>
            <a:r>
              <a:rPr lang="es-ES" dirty="0" err="1"/>
              <a:t>shapiro</a:t>
            </a:r>
            <a:r>
              <a:rPr lang="es-ES" dirty="0"/>
              <a:t> test y </a:t>
            </a:r>
            <a:r>
              <a:rPr lang="es-ES" dirty="0" err="1"/>
              <a:t>levene</a:t>
            </a:r>
            <a:r>
              <a:rPr lang="es-ES" dirty="0"/>
              <a:t> test comprobamos que incumplimos la asunciones de que el </a:t>
            </a:r>
            <a:r>
              <a:rPr lang="es-ES" dirty="0" err="1"/>
              <a:t>dataset</a:t>
            </a:r>
            <a:r>
              <a:rPr lang="es-ES" dirty="0"/>
              <a:t> sea normal y tenga homogeneidad de varianza.</a:t>
            </a:r>
          </a:p>
          <a:p>
            <a:r>
              <a:rPr lang="es-ES" dirty="0"/>
              <a:t>Después de hacer Fisher Test, pudimos comprobar que los datos de la muestra son lo suficientemente fuertes como para concluir que existe una relación entre las variables categóricas en la población. Y Conocer el valor de una variable proporciona información sobre el valor de la otra variable.</a:t>
            </a:r>
          </a:p>
          <a:p>
            <a:r>
              <a:rPr lang="es-ES" dirty="0"/>
              <a:t>Respecto las variables numéricas y mediante el Whitney Test, pudimos comprobar que todos los atributos numéricos y la salida en el conjunto de datos provienen de poblaciones no idénticas. Podemos concluir que la diferencia entre la mediana de la población de salida y el atributo numérico correspondiente es estadísticamente significativa.</a:t>
            </a:r>
          </a:p>
          <a:p>
            <a:endParaRPr lang="es-ES" dirty="0"/>
          </a:p>
        </p:txBody>
      </p:sp>
    </p:spTree>
    <p:extLst>
      <p:ext uri="{BB962C8B-B14F-4D97-AF65-F5344CB8AC3E}">
        <p14:creationId xmlns:p14="http://schemas.microsoft.com/office/powerpoint/2010/main" val="596022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A51C-3353-D645-AD13-0CF08EE3A800}"/>
              </a:ext>
            </a:extLst>
          </p:cNvPr>
          <p:cNvSpPr>
            <a:spLocks noGrp="1"/>
          </p:cNvSpPr>
          <p:nvPr>
            <p:ph type="title"/>
          </p:nvPr>
        </p:nvSpPr>
        <p:spPr/>
        <p:txBody>
          <a:bodyPr/>
          <a:lstStyle/>
          <a:p>
            <a:r>
              <a:rPr lang="es-ES" dirty="0"/>
              <a:t>Código</a:t>
            </a:r>
          </a:p>
        </p:txBody>
      </p:sp>
      <p:sp>
        <p:nvSpPr>
          <p:cNvPr id="3" name="Content Placeholder 2">
            <a:extLst>
              <a:ext uri="{FF2B5EF4-FFF2-40B4-BE49-F238E27FC236}">
                <a16:creationId xmlns:a16="http://schemas.microsoft.com/office/drawing/2014/main" id="{B93D6198-75E3-4C16-9B6F-E4C56EFCB4A0}"/>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281463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1E08-56A3-87F9-CDF1-F1FA3E1671E2}"/>
              </a:ext>
            </a:extLst>
          </p:cNvPr>
          <p:cNvSpPr>
            <a:spLocks noGrp="1"/>
          </p:cNvSpPr>
          <p:nvPr>
            <p:ph type="title"/>
          </p:nvPr>
        </p:nvSpPr>
        <p:spPr/>
        <p:txBody>
          <a:bodyPr/>
          <a:lstStyle/>
          <a:p>
            <a:endParaRPr lang="es-ES" dirty="0"/>
          </a:p>
        </p:txBody>
      </p:sp>
      <p:sp>
        <p:nvSpPr>
          <p:cNvPr id="3" name="Content Placeholder 2">
            <a:extLst>
              <a:ext uri="{FF2B5EF4-FFF2-40B4-BE49-F238E27FC236}">
                <a16:creationId xmlns:a16="http://schemas.microsoft.com/office/drawing/2014/main" id="{8D9930E1-B9D7-D1C4-0CBC-C378444868DE}"/>
              </a:ext>
            </a:extLst>
          </p:cNvPr>
          <p:cNvSpPr>
            <a:spLocks noGrp="1"/>
          </p:cNvSpPr>
          <p:nvPr>
            <p:ph idx="1"/>
          </p:nvPr>
        </p:nvSpPr>
        <p:spPr/>
        <p:txBody>
          <a:bodyPr/>
          <a:lstStyle/>
          <a:p>
            <a:pPr marL="0" indent="0">
              <a:buNone/>
            </a:pPr>
            <a:endParaRPr lang="es-ES" dirty="0"/>
          </a:p>
          <a:p>
            <a:pPr marL="0" indent="0" algn="ctr">
              <a:buNone/>
            </a:pPr>
            <a:r>
              <a:rPr lang="es-ES" sz="4500" dirty="0"/>
              <a:t>Gracias!</a:t>
            </a:r>
          </a:p>
        </p:txBody>
      </p:sp>
    </p:spTree>
    <p:extLst>
      <p:ext uri="{BB962C8B-B14F-4D97-AF65-F5344CB8AC3E}">
        <p14:creationId xmlns:p14="http://schemas.microsoft.com/office/powerpoint/2010/main" val="425082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04F7-CDF7-63BF-DEBF-B56EDC70FC5E}"/>
              </a:ext>
            </a:extLst>
          </p:cNvPr>
          <p:cNvSpPr>
            <a:spLocks noGrp="1"/>
          </p:cNvSpPr>
          <p:nvPr>
            <p:ph type="title"/>
          </p:nvPr>
        </p:nvSpPr>
        <p:spPr/>
        <p:txBody>
          <a:bodyPr>
            <a:normAutofit/>
          </a:bodyPr>
          <a:lstStyle/>
          <a:p>
            <a:r>
              <a:rPr lang="es-ES" dirty="0"/>
              <a:t>1. Descripción del </a:t>
            </a:r>
            <a:r>
              <a:rPr lang="es-ES" dirty="0" err="1"/>
              <a:t>dataset</a:t>
            </a:r>
            <a:endParaRPr lang="es-ES" dirty="0"/>
          </a:p>
        </p:txBody>
      </p:sp>
      <p:sp>
        <p:nvSpPr>
          <p:cNvPr id="3" name="Content Placeholder 2">
            <a:extLst>
              <a:ext uri="{FF2B5EF4-FFF2-40B4-BE49-F238E27FC236}">
                <a16:creationId xmlns:a16="http://schemas.microsoft.com/office/drawing/2014/main" id="{2E935A01-60FC-B400-9A47-BE9AFF822A0D}"/>
              </a:ext>
            </a:extLst>
          </p:cNvPr>
          <p:cNvSpPr>
            <a:spLocks noGrp="1"/>
          </p:cNvSpPr>
          <p:nvPr>
            <p:ph idx="1"/>
          </p:nvPr>
        </p:nvSpPr>
        <p:spPr>
          <a:xfrm>
            <a:off x="1371600" y="1052946"/>
            <a:ext cx="4353791" cy="5584634"/>
          </a:xfrm>
        </p:spPr>
        <p:txBody>
          <a:bodyPr>
            <a:normAutofit fontScale="92500"/>
          </a:bodyPr>
          <a:lstStyle/>
          <a:p>
            <a:pPr marL="0" indent="0">
              <a:buNone/>
            </a:pPr>
            <a:endParaRPr lang="es-ES" dirty="0">
              <a:latin typeface="-apple-system"/>
              <a:hlinkClick r:id="rId3"/>
            </a:endParaRPr>
          </a:p>
          <a:p>
            <a:r>
              <a:rPr lang="es-ES" b="0" i="0" u="none" strike="noStrike" dirty="0" err="1">
                <a:effectLst/>
                <a:latin typeface="-apple-system"/>
              </a:rPr>
              <a:t>Dataset</a:t>
            </a:r>
            <a:r>
              <a:rPr lang="es-ES" b="0" i="0" u="none" strike="noStrike" dirty="0">
                <a:effectLst/>
                <a:latin typeface="-apple-system"/>
              </a:rPr>
              <a:t> Heart </a:t>
            </a:r>
            <a:r>
              <a:rPr lang="es-ES" b="0" i="0" u="none" strike="noStrike" dirty="0" err="1">
                <a:effectLst/>
                <a:latin typeface="-apple-system"/>
              </a:rPr>
              <a:t>Attack</a:t>
            </a:r>
            <a:r>
              <a:rPr lang="es-ES" b="0" i="0" u="none" strike="noStrike" dirty="0">
                <a:effectLst/>
                <a:latin typeface="-apple-system"/>
              </a:rPr>
              <a:t> </a:t>
            </a:r>
            <a:r>
              <a:rPr lang="es-ES" b="0" i="0" u="none" strike="noStrike" dirty="0" err="1">
                <a:effectLst/>
                <a:latin typeface="-apple-system"/>
              </a:rPr>
              <a:t>Analysis</a:t>
            </a:r>
            <a:endParaRPr lang="es-ES" b="0" i="0" u="none" strike="noStrike" dirty="0">
              <a:effectLst/>
              <a:latin typeface="-apple-system"/>
            </a:endParaRPr>
          </a:p>
          <a:p>
            <a:r>
              <a:rPr lang="es-ES" b="0" i="0" u="none" strike="noStrike" dirty="0">
                <a:effectLst/>
                <a:latin typeface="-apple-system"/>
                <a:hlinkClick r:id="rId3"/>
              </a:rPr>
              <a:t>https://www.kaggle.com/datasets/rashikrahmanpritom/heart-attack-analysis-prediction-dataset</a:t>
            </a:r>
            <a:endParaRPr lang="es-ES" b="0" i="0" u="none" strike="noStrike" dirty="0">
              <a:effectLst/>
              <a:latin typeface="-apple-system"/>
            </a:endParaRPr>
          </a:p>
          <a:p>
            <a:r>
              <a:rPr lang="es-ES" sz="1950" i="0" dirty="0">
                <a:solidFill>
                  <a:srgbClr val="1F2328"/>
                </a:solidFill>
                <a:effectLst/>
                <a:latin typeface="-apple-system"/>
              </a:rPr>
              <a:t>Los datos no coinciden con la descripción, pero se estudian los datos y se buscan otras referencias con lo que se completa una tabla de referencia</a:t>
            </a:r>
          </a:p>
          <a:p>
            <a:r>
              <a:rPr lang="es-ES" sz="1950" dirty="0">
                <a:solidFill>
                  <a:srgbClr val="1F2328"/>
                </a:solidFill>
                <a:latin typeface="-apple-system"/>
              </a:rPr>
              <a:t>303 observaciones</a:t>
            </a:r>
          </a:p>
          <a:p>
            <a:r>
              <a:rPr lang="es-ES" sz="1950" i="0" dirty="0">
                <a:solidFill>
                  <a:srgbClr val="1F2328"/>
                </a:solidFill>
                <a:effectLst/>
                <a:latin typeface="-apple-system"/>
              </a:rPr>
              <a:t>Sin valores ausentes</a:t>
            </a:r>
          </a:p>
          <a:p>
            <a:r>
              <a:rPr lang="es-ES" sz="1950" i="0" dirty="0">
                <a:solidFill>
                  <a:srgbClr val="1F2328"/>
                </a:solidFill>
                <a:effectLst/>
                <a:latin typeface="-apple-system"/>
              </a:rPr>
              <a:t>Variable objetivo: output</a:t>
            </a:r>
          </a:p>
          <a:p>
            <a:r>
              <a:rPr lang="es-ES" sz="1950" i="0" dirty="0">
                <a:solidFill>
                  <a:srgbClr val="1F2328"/>
                </a:solidFill>
                <a:effectLst/>
                <a:latin typeface="-apple-system"/>
              </a:rPr>
              <a:t>Variables categóricas: sex, </a:t>
            </a:r>
            <a:r>
              <a:rPr lang="es-ES" sz="1950" i="0" dirty="0" err="1">
                <a:solidFill>
                  <a:srgbClr val="1F2328"/>
                </a:solidFill>
                <a:effectLst/>
                <a:latin typeface="-apple-system"/>
              </a:rPr>
              <a:t>cp</a:t>
            </a:r>
            <a:r>
              <a:rPr lang="es-ES" sz="1950" i="0" dirty="0">
                <a:solidFill>
                  <a:srgbClr val="1F2328"/>
                </a:solidFill>
                <a:effectLst/>
                <a:latin typeface="-apple-system"/>
              </a:rPr>
              <a:t>, </a:t>
            </a:r>
            <a:r>
              <a:rPr lang="es-ES" sz="1950" i="0" dirty="0" err="1">
                <a:solidFill>
                  <a:srgbClr val="1F2328"/>
                </a:solidFill>
                <a:effectLst/>
                <a:latin typeface="-apple-system"/>
              </a:rPr>
              <a:t>fbs</a:t>
            </a:r>
            <a:r>
              <a:rPr lang="es-ES" sz="1950" i="0" dirty="0">
                <a:solidFill>
                  <a:srgbClr val="1F2328"/>
                </a:solidFill>
                <a:effectLst/>
                <a:latin typeface="-apple-system"/>
              </a:rPr>
              <a:t>, </a:t>
            </a:r>
            <a:r>
              <a:rPr lang="es-ES" sz="1950" i="0" dirty="0" err="1">
                <a:solidFill>
                  <a:srgbClr val="1F2328"/>
                </a:solidFill>
                <a:effectLst/>
                <a:latin typeface="-apple-system"/>
              </a:rPr>
              <a:t>restecg</a:t>
            </a:r>
            <a:r>
              <a:rPr lang="es-ES" sz="1950" i="0" dirty="0">
                <a:solidFill>
                  <a:srgbClr val="1F2328"/>
                </a:solidFill>
                <a:effectLst/>
                <a:latin typeface="-apple-system"/>
              </a:rPr>
              <a:t>, </a:t>
            </a:r>
            <a:r>
              <a:rPr lang="es-ES" sz="1950" i="0" dirty="0" err="1">
                <a:solidFill>
                  <a:srgbClr val="1F2328"/>
                </a:solidFill>
                <a:effectLst/>
                <a:latin typeface="-apple-system"/>
              </a:rPr>
              <a:t>exng</a:t>
            </a:r>
            <a:r>
              <a:rPr lang="es-ES" sz="1950" i="0" dirty="0">
                <a:solidFill>
                  <a:srgbClr val="1F2328"/>
                </a:solidFill>
                <a:effectLst/>
                <a:latin typeface="-apple-system"/>
              </a:rPr>
              <a:t>, </a:t>
            </a:r>
            <a:r>
              <a:rPr lang="es-ES" sz="1950" i="0" dirty="0" err="1">
                <a:solidFill>
                  <a:srgbClr val="1F2328"/>
                </a:solidFill>
                <a:effectLst/>
                <a:latin typeface="-apple-system"/>
              </a:rPr>
              <a:t>slp</a:t>
            </a:r>
            <a:r>
              <a:rPr lang="es-ES" sz="1950" i="0" dirty="0">
                <a:solidFill>
                  <a:srgbClr val="1F2328"/>
                </a:solidFill>
                <a:effectLst/>
                <a:latin typeface="-apple-system"/>
              </a:rPr>
              <a:t>, </a:t>
            </a:r>
            <a:r>
              <a:rPr lang="es-ES" sz="1950" i="0" dirty="0" err="1">
                <a:solidFill>
                  <a:srgbClr val="1F2328"/>
                </a:solidFill>
                <a:effectLst/>
                <a:latin typeface="-apple-system"/>
              </a:rPr>
              <a:t>caa</a:t>
            </a:r>
            <a:r>
              <a:rPr lang="es-ES" sz="1950" i="0" dirty="0">
                <a:solidFill>
                  <a:srgbClr val="1F2328"/>
                </a:solidFill>
                <a:effectLst/>
                <a:latin typeface="-apple-system"/>
              </a:rPr>
              <a:t> y </a:t>
            </a:r>
            <a:r>
              <a:rPr lang="es-ES" sz="1950" i="0" dirty="0" err="1">
                <a:solidFill>
                  <a:srgbClr val="1F2328"/>
                </a:solidFill>
                <a:effectLst/>
                <a:latin typeface="-apple-system"/>
              </a:rPr>
              <a:t>thall</a:t>
            </a:r>
            <a:endParaRPr lang="es-ES" sz="1950" i="0" dirty="0">
              <a:solidFill>
                <a:srgbClr val="1F2328"/>
              </a:solidFill>
              <a:effectLst/>
              <a:latin typeface="-apple-system"/>
            </a:endParaRPr>
          </a:p>
          <a:p>
            <a:r>
              <a:rPr lang="es-ES" sz="1950" i="0" dirty="0">
                <a:solidFill>
                  <a:srgbClr val="1F2328"/>
                </a:solidFill>
                <a:effectLst/>
                <a:latin typeface="-apple-system"/>
              </a:rPr>
              <a:t>Variables numéricas: </a:t>
            </a:r>
            <a:r>
              <a:rPr lang="es-ES" sz="1950" i="0" dirty="0" err="1">
                <a:solidFill>
                  <a:srgbClr val="1F2328"/>
                </a:solidFill>
                <a:effectLst/>
                <a:latin typeface="-apple-system"/>
              </a:rPr>
              <a:t>age</a:t>
            </a:r>
            <a:r>
              <a:rPr lang="es-ES" sz="1950" i="0" dirty="0">
                <a:solidFill>
                  <a:srgbClr val="1F2328"/>
                </a:solidFill>
                <a:effectLst/>
                <a:latin typeface="-apple-system"/>
              </a:rPr>
              <a:t>, </a:t>
            </a:r>
            <a:r>
              <a:rPr lang="es-ES" sz="1950" i="0" dirty="0" err="1">
                <a:solidFill>
                  <a:srgbClr val="1F2328"/>
                </a:solidFill>
                <a:effectLst/>
                <a:latin typeface="-apple-system"/>
              </a:rPr>
              <a:t>trtbps</a:t>
            </a:r>
            <a:r>
              <a:rPr lang="es-ES" sz="1950" i="0" dirty="0">
                <a:solidFill>
                  <a:srgbClr val="1F2328"/>
                </a:solidFill>
                <a:effectLst/>
                <a:latin typeface="-apple-system"/>
              </a:rPr>
              <a:t>, chol, </a:t>
            </a:r>
            <a:r>
              <a:rPr lang="es-ES" sz="1950" i="0" dirty="0" err="1">
                <a:solidFill>
                  <a:srgbClr val="1F2328"/>
                </a:solidFill>
                <a:effectLst/>
                <a:latin typeface="-apple-system"/>
              </a:rPr>
              <a:t>thalachh</a:t>
            </a:r>
            <a:r>
              <a:rPr lang="es-ES" sz="1950" i="0" dirty="0">
                <a:solidFill>
                  <a:srgbClr val="1F2328"/>
                </a:solidFill>
                <a:effectLst/>
                <a:latin typeface="-apple-system"/>
              </a:rPr>
              <a:t> y </a:t>
            </a:r>
            <a:r>
              <a:rPr lang="es-ES" sz="1950" i="0" dirty="0" err="1">
                <a:solidFill>
                  <a:srgbClr val="1F2328"/>
                </a:solidFill>
                <a:effectLst/>
                <a:latin typeface="-apple-system"/>
              </a:rPr>
              <a:t>oldpeak</a:t>
            </a:r>
            <a:endParaRPr lang="es-ES" sz="1950" i="0" dirty="0">
              <a:solidFill>
                <a:srgbClr val="1F2328"/>
              </a:solidFill>
              <a:effectLst/>
              <a:latin typeface="-apple-system"/>
            </a:endParaRPr>
          </a:p>
          <a:p>
            <a:endParaRPr lang="es-ES" sz="1950" i="0" dirty="0">
              <a:solidFill>
                <a:srgbClr val="1F2328"/>
              </a:solidFill>
              <a:effectLst/>
              <a:latin typeface="-apple-system"/>
            </a:endParaRPr>
          </a:p>
          <a:p>
            <a:endParaRPr lang="es-ES" sz="1950" dirty="0">
              <a:solidFill>
                <a:srgbClr val="1F2328"/>
              </a:solidFill>
              <a:latin typeface="-apple-system"/>
            </a:endParaRPr>
          </a:p>
          <a:p>
            <a:endParaRPr lang="es-ES" sz="1950" i="0" dirty="0">
              <a:solidFill>
                <a:srgbClr val="1F2328"/>
              </a:solidFill>
              <a:effectLst/>
              <a:latin typeface="-apple-system"/>
            </a:endParaRPr>
          </a:p>
          <a:p>
            <a:endParaRPr lang="es-ES" sz="1950" i="0" dirty="0">
              <a:solidFill>
                <a:srgbClr val="1F2328"/>
              </a:solidFill>
              <a:effectLst/>
              <a:latin typeface="-apple-system"/>
            </a:endParaRPr>
          </a:p>
        </p:txBody>
      </p:sp>
      <p:pic>
        <p:nvPicPr>
          <p:cNvPr id="5" name="Imagen 4">
            <a:extLst>
              <a:ext uri="{FF2B5EF4-FFF2-40B4-BE49-F238E27FC236}">
                <a16:creationId xmlns:a16="http://schemas.microsoft.com/office/drawing/2014/main" id="{DFB851D7-1932-D529-3649-50235D6E0562}"/>
              </a:ext>
            </a:extLst>
          </p:cNvPr>
          <p:cNvPicPr>
            <a:picLocks noChangeAspect="1"/>
          </p:cNvPicPr>
          <p:nvPr/>
        </p:nvPicPr>
        <p:blipFill>
          <a:blip r:embed="rId4"/>
          <a:stretch>
            <a:fillRect/>
          </a:stretch>
        </p:blipFill>
        <p:spPr>
          <a:xfrm>
            <a:off x="5836227" y="1052946"/>
            <a:ext cx="6019800" cy="55846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1631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29A7-7544-69F5-0FC8-68DE89958EBF}"/>
              </a:ext>
            </a:extLst>
          </p:cNvPr>
          <p:cNvSpPr>
            <a:spLocks noGrp="1"/>
          </p:cNvSpPr>
          <p:nvPr>
            <p:ph type="title"/>
          </p:nvPr>
        </p:nvSpPr>
        <p:spPr/>
        <p:txBody>
          <a:bodyPr>
            <a:normAutofit/>
          </a:bodyPr>
          <a:lstStyle/>
          <a:p>
            <a:r>
              <a:rPr lang="es-ES" dirty="0"/>
              <a:t>1. Descripción del </a:t>
            </a:r>
            <a:r>
              <a:rPr lang="es-ES" dirty="0" err="1"/>
              <a:t>dataset</a:t>
            </a:r>
            <a:endParaRPr lang="es-ES" dirty="0"/>
          </a:p>
        </p:txBody>
      </p:sp>
      <p:sp>
        <p:nvSpPr>
          <p:cNvPr id="3" name="Content Placeholder 2">
            <a:extLst>
              <a:ext uri="{FF2B5EF4-FFF2-40B4-BE49-F238E27FC236}">
                <a16:creationId xmlns:a16="http://schemas.microsoft.com/office/drawing/2014/main" id="{C8D70978-3A78-02BE-F0EF-292CB9BAA2A7}"/>
              </a:ext>
            </a:extLst>
          </p:cNvPr>
          <p:cNvSpPr>
            <a:spLocks noGrp="1"/>
          </p:cNvSpPr>
          <p:nvPr>
            <p:ph idx="1"/>
          </p:nvPr>
        </p:nvSpPr>
        <p:spPr/>
        <p:txBody>
          <a:bodyPr/>
          <a:lstStyle/>
          <a:p>
            <a:r>
              <a:rPr lang="es-ES" dirty="0"/>
              <a:t>¿Por qué es importante y qué pregunta/problema pretende responder?</a:t>
            </a:r>
          </a:p>
          <a:p>
            <a:pPr lvl="1"/>
            <a:r>
              <a:rPr lang="es-ES" dirty="0"/>
              <a:t>Se trata de un </a:t>
            </a:r>
            <a:r>
              <a:rPr lang="es-ES" dirty="0" err="1"/>
              <a:t>dataset</a:t>
            </a:r>
            <a:r>
              <a:rPr lang="es-ES" dirty="0"/>
              <a:t> con información clínica de pacientes que están predispuestos o no a tener una angina de pecho. </a:t>
            </a:r>
          </a:p>
          <a:p>
            <a:pPr lvl="1"/>
            <a:r>
              <a:rPr lang="es-ES" dirty="0"/>
              <a:t>Podría servir para </a:t>
            </a:r>
          </a:p>
          <a:p>
            <a:pPr lvl="2"/>
            <a:r>
              <a:rPr lang="es-ES" dirty="0"/>
              <a:t>Crear un modelo predictivo, </a:t>
            </a:r>
          </a:p>
          <a:p>
            <a:pPr lvl="2"/>
            <a:r>
              <a:rPr lang="es-ES" dirty="0"/>
              <a:t>Conocer qué factores que hacen que una persona tenga más posibilidades de padecer un ataque al corazón.</a:t>
            </a:r>
          </a:p>
          <a:p>
            <a:pPr lvl="2"/>
            <a:endParaRPr lang="es-ES" dirty="0"/>
          </a:p>
        </p:txBody>
      </p:sp>
    </p:spTree>
    <p:extLst>
      <p:ext uri="{BB962C8B-B14F-4D97-AF65-F5344CB8AC3E}">
        <p14:creationId xmlns:p14="http://schemas.microsoft.com/office/powerpoint/2010/main" val="766993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29A7-7544-69F5-0FC8-68DE89958EBF}"/>
              </a:ext>
            </a:extLst>
          </p:cNvPr>
          <p:cNvSpPr>
            <a:spLocks noGrp="1"/>
          </p:cNvSpPr>
          <p:nvPr>
            <p:ph type="title"/>
          </p:nvPr>
        </p:nvSpPr>
        <p:spPr/>
        <p:txBody>
          <a:bodyPr>
            <a:normAutofit/>
          </a:bodyPr>
          <a:lstStyle/>
          <a:p>
            <a:r>
              <a:rPr lang="es-ES" dirty="0"/>
              <a:t>2. Integración y selección </a:t>
            </a:r>
          </a:p>
        </p:txBody>
      </p:sp>
      <p:sp>
        <p:nvSpPr>
          <p:cNvPr id="3" name="Content Placeholder 2">
            <a:extLst>
              <a:ext uri="{FF2B5EF4-FFF2-40B4-BE49-F238E27FC236}">
                <a16:creationId xmlns:a16="http://schemas.microsoft.com/office/drawing/2014/main" id="{C8D70978-3A78-02BE-F0EF-292CB9BAA2A7}"/>
              </a:ext>
            </a:extLst>
          </p:cNvPr>
          <p:cNvSpPr>
            <a:spLocks noGrp="1"/>
          </p:cNvSpPr>
          <p:nvPr>
            <p:ph idx="1"/>
          </p:nvPr>
        </p:nvSpPr>
        <p:spPr>
          <a:xfrm>
            <a:off x="1371600" y="1438102"/>
            <a:ext cx="5751649" cy="4429298"/>
          </a:xfrm>
        </p:spPr>
        <p:txBody>
          <a:bodyPr>
            <a:normAutofit fontScale="77500" lnSpcReduction="20000"/>
          </a:bodyPr>
          <a:lstStyle/>
          <a:p>
            <a:r>
              <a:rPr lang="es-ES" dirty="0"/>
              <a:t>Se ordenan las variables por tipo para facilitar análisis posteriores</a:t>
            </a:r>
          </a:p>
          <a:p>
            <a:r>
              <a:rPr lang="es-ES" dirty="0"/>
              <a:t>Se comparan variables categóricas con la variable objetivo con </a:t>
            </a:r>
            <a:r>
              <a:rPr lang="es-ES" b="1" dirty="0"/>
              <a:t>diagrama de barras y tablas de frecuencias. Destacamos:</a:t>
            </a:r>
          </a:p>
          <a:p>
            <a:pPr lvl="1"/>
            <a:r>
              <a:rPr lang="es-ES" dirty="0"/>
              <a:t>hay más personas predispuestas de las que no (164/138) -&gt; muestra está sesgada. Puede servir para predecir ataques, pero no para predecir que no los vaya a sufrir.</a:t>
            </a:r>
          </a:p>
          <a:p>
            <a:pPr lvl="1"/>
            <a:r>
              <a:rPr lang="es-ES" dirty="0"/>
              <a:t>Hay variables con muy pocas observaciones, pero posibles según la descripción.</a:t>
            </a:r>
          </a:p>
          <a:p>
            <a:pPr lvl="1"/>
            <a:r>
              <a:rPr lang="es-ES" dirty="0"/>
              <a:t>Sorprende que los ataques son mucho más frecuentes en sex=0 (no se indica a qué corresponde). Pero hay menos observaciones, podría estar sesgado también.</a:t>
            </a:r>
          </a:p>
          <a:p>
            <a:pPr lvl="1"/>
            <a:r>
              <a:rPr lang="es-ES" dirty="0"/>
              <a:t>74,28% para personas con 0 venas principales (</a:t>
            </a:r>
            <a:r>
              <a:rPr lang="es-ES" dirty="0" err="1"/>
              <a:t>major</a:t>
            </a:r>
            <a:r>
              <a:rPr lang="es-ES" dirty="0"/>
              <a:t> </a:t>
            </a:r>
            <a:r>
              <a:rPr lang="es-ES" dirty="0" err="1"/>
              <a:t>vessels</a:t>
            </a:r>
            <a:r>
              <a:rPr lang="es-ES" dirty="0"/>
              <a:t>) tienen ataque cardiaco</a:t>
            </a:r>
          </a:p>
          <a:p>
            <a:pPr lvl="1"/>
            <a:r>
              <a:rPr lang="es-ES" dirty="0"/>
              <a:t>El ejercicio parece ser también determinante, con un 69,45% de las observaciones con </a:t>
            </a:r>
            <a:r>
              <a:rPr lang="es-ES" dirty="0" err="1"/>
              <a:t>exng</a:t>
            </a:r>
            <a:r>
              <a:rPr lang="es-ES" dirty="0"/>
              <a:t> = 0 tienen probabilidad de ataque.</a:t>
            </a:r>
          </a:p>
          <a:p>
            <a:endParaRPr lang="es-ES" dirty="0"/>
          </a:p>
        </p:txBody>
      </p:sp>
      <p:pic>
        <p:nvPicPr>
          <p:cNvPr id="5" name="Imagen 4">
            <a:extLst>
              <a:ext uri="{FF2B5EF4-FFF2-40B4-BE49-F238E27FC236}">
                <a16:creationId xmlns:a16="http://schemas.microsoft.com/office/drawing/2014/main" id="{CAF94D9B-20DF-F8F5-86FB-496B4306575E}"/>
              </a:ext>
            </a:extLst>
          </p:cNvPr>
          <p:cNvPicPr>
            <a:picLocks noChangeAspect="1"/>
          </p:cNvPicPr>
          <p:nvPr/>
        </p:nvPicPr>
        <p:blipFill>
          <a:blip r:embed="rId3"/>
          <a:stretch>
            <a:fillRect/>
          </a:stretch>
        </p:blipFill>
        <p:spPr>
          <a:xfrm>
            <a:off x="7175204" y="812568"/>
            <a:ext cx="4881259" cy="3484535"/>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B19C1B88-2C2B-CAAD-5B24-DCD94A67D8A1}"/>
              </a:ext>
            </a:extLst>
          </p:cNvPr>
          <p:cNvPicPr>
            <a:picLocks noChangeAspect="1"/>
          </p:cNvPicPr>
          <p:nvPr/>
        </p:nvPicPr>
        <p:blipFill>
          <a:blip r:embed="rId4"/>
          <a:stretch>
            <a:fillRect/>
          </a:stretch>
        </p:blipFill>
        <p:spPr>
          <a:xfrm>
            <a:off x="6308308" y="5571312"/>
            <a:ext cx="866896" cy="866896"/>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1DDC80A3-EB22-D183-6FAD-B2AFD30E4A5E}"/>
              </a:ext>
            </a:extLst>
          </p:cNvPr>
          <p:cNvPicPr>
            <a:picLocks noChangeAspect="1"/>
          </p:cNvPicPr>
          <p:nvPr/>
        </p:nvPicPr>
        <p:blipFill>
          <a:blip r:embed="rId5"/>
          <a:stretch>
            <a:fillRect/>
          </a:stretch>
        </p:blipFill>
        <p:spPr>
          <a:xfrm>
            <a:off x="7751123" y="5542733"/>
            <a:ext cx="866896" cy="885949"/>
          </a:xfrm>
          <a:prstGeom prst="rect">
            <a:avLst/>
          </a:prstGeom>
          <a:ln>
            <a:noFill/>
          </a:ln>
          <a:effectLst>
            <a:outerShdw blurRad="292100" dist="139700" dir="2700000" algn="tl" rotWithShape="0">
              <a:srgbClr val="333333">
                <a:alpha val="65000"/>
              </a:srgbClr>
            </a:outerShdw>
          </a:effectLst>
        </p:spPr>
      </p:pic>
      <p:pic>
        <p:nvPicPr>
          <p:cNvPr id="19" name="Imagen 18">
            <a:extLst>
              <a:ext uri="{FF2B5EF4-FFF2-40B4-BE49-F238E27FC236}">
                <a16:creationId xmlns:a16="http://schemas.microsoft.com/office/drawing/2014/main" id="{4CA5BCB6-ED98-1E6F-488A-190B120BE651}"/>
              </a:ext>
            </a:extLst>
          </p:cNvPr>
          <p:cNvPicPr>
            <a:picLocks noChangeAspect="1"/>
          </p:cNvPicPr>
          <p:nvPr/>
        </p:nvPicPr>
        <p:blipFill>
          <a:blip r:embed="rId6"/>
          <a:stretch>
            <a:fillRect/>
          </a:stretch>
        </p:blipFill>
        <p:spPr>
          <a:xfrm>
            <a:off x="9232045" y="4986571"/>
            <a:ext cx="905001" cy="1438476"/>
          </a:xfrm>
          <a:prstGeom prst="rect">
            <a:avLst/>
          </a:prstGeom>
          <a:ln>
            <a:noFill/>
          </a:ln>
          <a:effectLst>
            <a:outerShdw blurRad="292100" dist="139700" dir="2700000" algn="tl" rotWithShape="0">
              <a:srgbClr val="333333">
                <a:alpha val="65000"/>
              </a:srgbClr>
            </a:outerShdw>
          </a:effectLst>
        </p:spPr>
      </p:pic>
      <p:pic>
        <p:nvPicPr>
          <p:cNvPr id="21" name="Imagen 20">
            <a:extLst>
              <a:ext uri="{FF2B5EF4-FFF2-40B4-BE49-F238E27FC236}">
                <a16:creationId xmlns:a16="http://schemas.microsoft.com/office/drawing/2014/main" id="{72A686E7-72CB-D5A4-6814-0950C51DF50F}"/>
              </a:ext>
            </a:extLst>
          </p:cNvPr>
          <p:cNvPicPr>
            <a:picLocks noChangeAspect="1"/>
          </p:cNvPicPr>
          <p:nvPr/>
        </p:nvPicPr>
        <p:blipFill>
          <a:blip r:embed="rId7"/>
          <a:stretch>
            <a:fillRect/>
          </a:stretch>
        </p:blipFill>
        <p:spPr>
          <a:xfrm>
            <a:off x="10692182" y="5542733"/>
            <a:ext cx="838317" cy="8954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7310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29A7-7544-69F5-0FC8-68DE89958EBF}"/>
              </a:ext>
            </a:extLst>
          </p:cNvPr>
          <p:cNvSpPr>
            <a:spLocks noGrp="1"/>
          </p:cNvSpPr>
          <p:nvPr>
            <p:ph type="title"/>
          </p:nvPr>
        </p:nvSpPr>
        <p:spPr/>
        <p:txBody>
          <a:bodyPr>
            <a:normAutofit/>
          </a:bodyPr>
          <a:lstStyle/>
          <a:p>
            <a:r>
              <a:rPr lang="es-ES" dirty="0"/>
              <a:t>2. Integración y selección </a:t>
            </a:r>
          </a:p>
        </p:txBody>
      </p:sp>
      <p:sp>
        <p:nvSpPr>
          <p:cNvPr id="3" name="Content Placeholder 2">
            <a:extLst>
              <a:ext uri="{FF2B5EF4-FFF2-40B4-BE49-F238E27FC236}">
                <a16:creationId xmlns:a16="http://schemas.microsoft.com/office/drawing/2014/main" id="{C8D70978-3A78-02BE-F0EF-292CB9BAA2A7}"/>
              </a:ext>
            </a:extLst>
          </p:cNvPr>
          <p:cNvSpPr>
            <a:spLocks noGrp="1"/>
          </p:cNvSpPr>
          <p:nvPr>
            <p:ph idx="1"/>
          </p:nvPr>
        </p:nvSpPr>
        <p:spPr>
          <a:xfrm>
            <a:off x="1371600" y="1438102"/>
            <a:ext cx="6016336" cy="4429298"/>
          </a:xfrm>
        </p:spPr>
        <p:txBody>
          <a:bodyPr>
            <a:normAutofit lnSpcReduction="10000"/>
          </a:bodyPr>
          <a:lstStyle/>
          <a:p>
            <a:r>
              <a:rPr lang="es-ES" dirty="0"/>
              <a:t>Los histogramas y diagramas de cajas nos indican cómo se distribuyen los datos. Principales conclusiones:</a:t>
            </a:r>
          </a:p>
          <a:p>
            <a:pPr lvl="1"/>
            <a:r>
              <a:rPr lang="es-ES" dirty="0"/>
              <a:t>Picos anteriores (</a:t>
            </a:r>
            <a:r>
              <a:rPr lang="es-ES" dirty="0" err="1"/>
              <a:t>oldpeak</a:t>
            </a:r>
            <a:r>
              <a:rPr lang="es-ES" dirty="0"/>
              <a:t>) son más cercano a 0</a:t>
            </a:r>
          </a:p>
          <a:p>
            <a:pPr lvl="1"/>
            <a:r>
              <a:rPr lang="es-ES" dirty="0"/>
              <a:t>Frecuencia cardiaca (</a:t>
            </a:r>
            <a:r>
              <a:rPr lang="es-ES" dirty="0" err="1"/>
              <a:t>thalachh</a:t>
            </a:r>
            <a:r>
              <a:rPr lang="es-ES" dirty="0"/>
              <a:t>) con valores superiores a 140 y inferiores a 180.</a:t>
            </a:r>
          </a:p>
          <a:p>
            <a:pPr lvl="1"/>
            <a:r>
              <a:rPr lang="es-ES" dirty="0"/>
              <a:t>Presión arterial en reposo está entre 100 y 160 Hg.</a:t>
            </a:r>
          </a:p>
          <a:p>
            <a:pPr lvl="1"/>
            <a:r>
              <a:rPr lang="es-ES" dirty="0"/>
              <a:t>Colesterol esta entre 150 y 350 mg/dl según BMI sensor</a:t>
            </a:r>
          </a:p>
          <a:p>
            <a:pPr lvl="1"/>
            <a:r>
              <a:rPr lang="es-ES" dirty="0"/>
              <a:t>Y edad entre 40 y 70 años.</a:t>
            </a:r>
          </a:p>
          <a:p>
            <a:r>
              <a:rPr lang="es-ES" dirty="0"/>
              <a:t>Detectado un valor repetido. Se supone que es una errata y se elimina.</a:t>
            </a:r>
          </a:p>
          <a:p>
            <a:endParaRPr lang="es-ES" dirty="0"/>
          </a:p>
        </p:txBody>
      </p:sp>
      <p:pic>
        <p:nvPicPr>
          <p:cNvPr id="7" name="Imagen 6">
            <a:extLst>
              <a:ext uri="{FF2B5EF4-FFF2-40B4-BE49-F238E27FC236}">
                <a16:creationId xmlns:a16="http://schemas.microsoft.com/office/drawing/2014/main" id="{751AE1E3-0AF6-4769-CDE0-DB1981A3FAE5}"/>
              </a:ext>
            </a:extLst>
          </p:cNvPr>
          <p:cNvPicPr>
            <a:picLocks noChangeAspect="1"/>
          </p:cNvPicPr>
          <p:nvPr/>
        </p:nvPicPr>
        <p:blipFill>
          <a:blip r:embed="rId3"/>
          <a:stretch>
            <a:fillRect/>
          </a:stretch>
        </p:blipFill>
        <p:spPr>
          <a:xfrm>
            <a:off x="7463306" y="3537068"/>
            <a:ext cx="4462392" cy="3146052"/>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3566FA20-9647-AD80-B199-C106CCA44460}"/>
              </a:ext>
            </a:extLst>
          </p:cNvPr>
          <p:cNvPicPr>
            <a:picLocks noChangeAspect="1"/>
          </p:cNvPicPr>
          <p:nvPr/>
        </p:nvPicPr>
        <p:blipFill>
          <a:blip r:embed="rId4"/>
          <a:stretch>
            <a:fillRect/>
          </a:stretch>
        </p:blipFill>
        <p:spPr>
          <a:xfrm>
            <a:off x="7463306" y="43825"/>
            <a:ext cx="4476703" cy="3277108"/>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C2C8131D-E4C5-DDA6-44A6-8FA223A8BD31}"/>
              </a:ext>
            </a:extLst>
          </p:cNvPr>
          <p:cNvPicPr>
            <a:picLocks noChangeAspect="1"/>
          </p:cNvPicPr>
          <p:nvPr/>
        </p:nvPicPr>
        <p:blipFill>
          <a:blip r:embed="rId5"/>
          <a:stretch>
            <a:fillRect/>
          </a:stretch>
        </p:blipFill>
        <p:spPr>
          <a:xfrm>
            <a:off x="2836717" y="5678649"/>
            <a:ext cx="4031673" cy="1021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2542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29A7-7544-69F5-0FC8-68DE89958EBF}"/>
              </a:ext>
            </a:extLst>
          </p:cNvPr>
          <p:cNvSpPr>
            <a:spLocks noGrp="1"/>
          </p:cNvSpPr>
          <p:nvPr>
            <p:ph type="title"/>
          </p:nvPr>
        </p:nvSpPr>
        <p:spPr/>
        <p:txBody>
          <a:bodyPr>
            <a:normAutofit/>
          </a:bodyPr>
          <a:lstStyle/>
          <a:p>
            <a:r>
              <a:rPr lang="es-ES" dirty="0"/>
              <a:t>2. Integración y selección </a:t>
            </a:r>
          </a:p>
        </p:txBody>
      </p:sp>
      <p:sp>
        <p:nvSpPr>
          <p:cNvPr id="3" name="Content Placeholder 2">
            <a:extLst>
              <a:ext uri="{FF2B5EF4-FFF2-40B4-BE49-F238E27FC236}">
                <a16:creationId xmlns:a16="http://schemas.microsoft.com/office/drawing/2014/main" id="{C8D70978-3A78-02BE-F0EF-292CB9BAA2A7}"/>
              </a:ext>
            </a:extLst>
          </p:cNvPr>
          <p:cNvSpPr>
            <a:spLocks noGrp="1"/>
          </p:cNvSpPr>
          <p:nvPr>
            <p:ph idx="1"/>
          </p:nvPr>
        </p:nvSpPr>
        <p:spPr>
          <a:xfrm>
            <a:off x="1371600" y="1438102"/>
            <a:ext cx="6016336" cy="4429298"/>
          </a:xfrm>
        </p:spPr>
        <p:txBody>
          <a:bodyPr>
            <a:normAutofit/>
          </a:bodyPr>
          <a:lstStyle/>
          <a:p>
            <a:r>
              <a:rPr lang="es-ES" dirty="0"/>
              <a:t>Se ha estudiado correlación de las variables numéricas por si había algunas muy relacionadas y podíamos eliminar. </a:t>
            </a:r>
            <a:r>
              <a:rPr lang="es-ES" b="1" dirty="0"/>
              <a:t>No se ha encontrado variables altamente correlacionadas</a:t>
            </a:r>
            <a:r>
              <a:rPr lang="es-ES" dirty="0"/>
              <a:t>.</a:t>
            </a:r>
          </a:p>
        </p:txBody>
      </p:sp>
      <p:pic>
        <p:nvPicPr>
          <p:cNvPr id="5" name="Imagen 4">
            <a:extLst>
              <a:ext uri="{FF2B5EF4-FFF2-40B4-BE49-F238E27FC236}">
                <a16:creationId xmlns:a16="http://schemas.microsoft.com/office/drawing/2014/main" id="{6021E688-0C3E-CE84-86EC-C17BCCBA43B1}"/>
              </a:ext>
            </a:extLst>
          </p:cNvPr>
          <p:cNvPicPr>
            <a:picLocks noChangeAspect="1"/>
          </p:cNvPicPr>
          <p:nvPr/>
        </p:nvPicPr>
        <p:blipFill>
          <a:blip r:embed="rId3"/>
          <a:stretch>
            <a:fillRect/>
          </a:stretch>
        </p:blipFill>
        <p:spPr>
          <a:xfrm>
            <a:off x="7019605" y="5630783"/>
            <a:ext cx="5172395" cy="1172409"/>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C0C41BD4-38ED-5FB9-1E37-0638B62327B2}"/>
              </a:ext>
            </a:extLst>
          </p:cNvPr>
          <p:cNvPicPr>
            <a:picLocks noChangeAspect="1"/>
          </p:cNvPicPr>
          <p:nvPr/>
        </p:nvPicPr>
        <p:blipFill>
          <a:blip r:embed="rId4"/>
          <a:stretch>
            <a:fillRect/>
          </a:stretch>
        </p:blipFill>
        <p:spPr>
          <a:xfrm>
            <a:off x="1219032" y="6155402"/>
            <a:ext cx="5163271" cy="647790"/>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701D0667-8972-0433-F702-A5A12071AC31}"/>
              </a:ext>
            </a:extLst>
          </p:cNvPr>
          <p:cNvPicPr>
            <a:picLocks noChangeAspect="1"/>
          </p:cNvPicPr>
          <p:nvPr/>
        </p:nvPicPr>
        <p:blipFill>
          <a:blip r:embed="rId5"/>
          <a:stretch>
            <a:fillRect/>
          </a:stretch>
        </p:blipFill>
        <p:spPr>
          <a:xfrm>
            <a:off x="7561994" y="1854084"/>
            <a:ext cx="4303078" cy="3649254"/>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CB437087-3198-202A-EEA5-52291BA49735}"/>
              </a:ext>
            </a:extLst>
          </p:cNvPr>
          <p:cNvPicPr>
            <a:picLocks noChangeAspect="1"/>
          </p:cNvPicPr>
          <p:nvPr/>
        </p:nvPicPr>
        <p:blipFill>
          <a:blip r:embed="rId6"/>
          <a:stretch>
            <a:fillRect/>
          </a:stretch>
        </p:blipFill>
        <p:spPr>
          <a:xfrm>
            <a:off x="1720845" y="2635102"/>
            <a:ext cx="3836080" cy="33762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3738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D6F7-E150-4F74-5506-C311F5C36CB0}"/>
              </a:ext>
            </a:extLst>
          </p:cNvPr>
          <p:cNvSpPr>
            <a:spLocks noGrp="1"/>
          </p:cNvSpPr>
          <p:nvPr>
            <p:ph type="title"/>
          </p:nvPr>
        </p:nvSpPr>
        <p:spPr/>
        <p:txBody>
          <a:bodyPr/>
          <a:lstStyle/>
          <a:p>
            <a:r>
              <a:rPr lang="es-ES" dirty="0"/>
              <a:t>3. Limpieza de los datos </a:t>
            </a:r>
          </a:p>
        </p:txBody>
      </p:sp>
      <p:sp>
        <p:nvSpPr>
          <p:cNvPr id="3" name="Content Placeholder 2">
            <a:extLst>
              <a:ext uri="{FF2B5EF4-FFF2-40B4-BE49-F238E27FC236}">
                <a16:creationId xmlns:a16="http://schemas.microsoft.com/office/drawing/2014/main" id="{50BA68D4-E152-6698-508C-AD30DB1DEDA1}"/>
              </a:ext>
            </a:extLst>
          </p:cNvPr>
          <p:cNvSpPr>
            <a:spLocks noGrp="1"/>
          </p:cNvSpPr>
          <p:nvPr>
            <p:ph idx="1"/>
          </p:nvPr>
        </p:nvSpPr>
        <p:spPr>
          <a:xfrm>
            <a:off x="1371600" y="1438102"/>
            <a:ext cx="7107382" cy="4429298"/>
          </a:xfrm>
        </p:spPr>
        <p:txBody>
          <a:bodyPr>
            <a:normAutofit lnSpcReduction="10000"/>
          </a:bodyPr>
          <a:lstStyle/>
          <a:p>
            <a:r>
              <a:rPr lang="es-ES" dirty="0"/>
              <a:t>“</a:t>
            </a:r>
            <a:r>
              <a:rPr lang="es-ES" i="1" dirty="0"/>
              <a:t>¿Los datos contienen ceros o elementos vacíos? Gestiona cada uno de estos casos.</a:t>
            </a:r>
            <a:r>
              <a:rPr lang="es-ES" dirty="0"/>
              <a:t>”</a:t>
            </a:r>
          </a:p>
          <a:p>
            <a:pPr lvl="1"/>
            <a:r>
              <a:rPr lang="es-ES" dirty="0"/>
              <a:t>En nuestro caso no tenemos elementos vacíos definidos con “</a:t>
            </a:r>
            <a:r>
              <a:rPr lang="es-ES" dirty="0" err="1"/>
              <a:t>na</a:t>
            </a:r>
            <a:r>
              <a:rPr lang="es-ES" dirty="0"/>
              <a:t>”, “</a:t>
            </a:r>
            <a:r>
              <a:rPr lang="es-ES" dirty="0" err="1"/>
              <a:t>nan</a:t>
            </a:r>
            <a:r>
              <a:rPr lang="es-ES" dirty="0"/>
              <a:t>” </a:t>
            </a:r>
          </a:p>
          <a:p>
            <a:pPr lvl="1"/>
            <a:r>
              <a:rPr lang="es-ES" dirty="0"/>
              <a:t>Si hay con 0, pero tienen un significado distinto a valores ausentes</a:t>
            </a:r>
          </a:p>
          <a:p>
            <a:r>
              <a:rPr lang="es-ES" dirty="0"/>
              <a:t>“</a:t>
            </a:r>
            <a:r>
              <a:rPr lang="es-ES" i="1" dirty="0"/>
              <a:t>Identifica y gestiona los valores extremos</a:t>
            </a:r>
            <a:r>
              <a:rPr lang="es-ES" dirty="0"/>
              <a:t>”</a:t>
            </a:r>
          </a:p>
          <a:p>
            <a:pPr lvl="1"/>
            <a:r>
              <a:rPr lang="es-ES" dirty="0"/>
              <a:t>Los valores extremos pueden ser erróneos (</a:t>
            </a:r>
            <a:r>
              <a:rPr lang="es-ES" dirty="0" err="1"/>
              <a:t>outliers</a:t>
            </a:r>
            <a:r>
              <a:rPr lang="es-ES" dirty="0"/>
              <a:t>) o no. Sería interesante consultar con un experto para tomar decisiones correctas.</a:t>
            </a:r>
          </a:p>
          <a:p>
            <a:pPr lvl="1"/>
            <a:r>
              <a:rPr lang="es-ES" dirty="0"/>
              <a:t>En los diagramas de cajas se aprecian varios valores extremos.</a:t>
            </a:r>
          </a:p>
          <a:p>
            <a:pPr lvl="1"/>
            <a:r>
              <a:rPr lang="es-ES" dirty="0"/>
              <a:t>Solo se considera un caso: el valor máximo del colesterol que se decide sustituir por la media.</a:t>
            </a:r>
          </a:p>
        </p:txBody>
      </p:sp>
      <p:pic>
        <p:nvPicPr>
          <p:cNvPr id="4" name="Imagen 3">
            <a:extLst>
              <a:ext uri="{FF2B5EF4-FFF2-40B4-BE49-F238E27FC236}">
                <a16:creationId xmlns:a16="http://schemas.microsoft.com/office/drawing/2014/main" id="{576438C7-ADFF-C674-58E4-649C61FA2D3C}"/>
              </a:ext>
            </a:extLst>
          </p:cNvPr>
          <p:cNvPicPr>
            <a:picLocks noChangeAspect="1"/>
          </p:cNvPicPr>
          <p:nvPr/>
        </p:nvPicPr>
        <p:blipFill>
          <a:blip r:embed="rId3"/>
          <a:stretch>
            <a:fillRect/>
          </a:stretch>
        </p:blipFill>
        <p:spPr>
          <a:xfrm>
            <a:off x="8723168" y="3157682"/>
            <a:ext cx="2937561" cy="2071024"/>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7B2246C6-8676-6E6C-7FD2-5AC089B78C25}"/>
              </a:ext>
            </a:extLst>
          </p:cNvPr>
          <p:cNvPicPr>
            <a:picLocks noChangeAspect="1"/>
          </p:cNvPicPr>
          <p:nvPr/>
        </p:nvPicPr>
        <p:blipFill>
          <a:blip r:embed="rId4"/>
          <a:stretch>
            <a:fillRect/>
          </a:stretch>
        </p:blipFill>
        <p:spPr>
          <a:xfrm>
            <a:off x="6947766" y="5952365"/>
            <a:ext cx="4915586" cy="4858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9679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630F-BC06-EBD9-DFB4-C64A72E59279}"/>
              </a:ext>
            </a:extLst>
          </p:cNvPr>
          <p:cNvSpPr>
            <a:spLocks noGrp="1"/>
          </p:cNvSpPr>
          <p:nvPr>
            <p:ph type="title"/>
          </p:nvPr>
        </p:nvSpPr>
        <p:spPr/>
        <p:txBody>
          <a:bodyPr>
            <a:normAutofit fontScale="90000"/>
          </a:bodyPr>
          <a:lstStyle/>
          <a:p>
            <a:r>
              <a:rPr lang="es-ES" dirty="0"/>
              <a:t>4. Análisis de los datos</a:t>
            </a:r>
            <a:br>
              <a:rPr lang="es-ES" dirty="0"/>
            </a:br>
            <a:r>
              <a:rPr lang="es-ES" sz="3100" dirty="0"/>
              <a:t>4.1. Selección de los grupos de datos</a:t>
            </a:r>
            <a:endParaRPr lang="es-ES" dirty="0"/>
          </a:p>
        </p:txBody>
      </p:sp>
      <p:sp>
        <p:nvSpPr>
          <p:cNvPr id="3" name="Content Placeholder 2">
            <a:extLst>
              <a:ext uri="{FF2B5EF4-FFF2-40B4-BE49-F238E27FC236}">
                <a16:creationId xmlns:a16="http://schemas.microsoft.com/office/drawing/2014/main" id="{65D02FDF-B9C5-EB05-55F7-B4AEE53836F7}"/>
              </a:ext>
            </a:extLst>
          </p:cNvPr>
          <p:cNvSpPr>
            <a:spLocks noGrp="1"/>
          </p:cNvSpPr>
          <p:nvPr>
            <p:ph idx="1"/>
          </p:nvPr>
        </p:nvSpPr>
        <p:spPr>
          <a:xfrm>
            <a:off x="1295400" y="1638300"/>
            <a:ext cx="9601200" cy="3581400"/>
          </a:xfrm>
        </p:spPr>
        <p:txBody>
          <a:bodyPr>
            <a:noAutofit/>
          </a:bodyPr>
          <a:lstStyle/>
          <a:p>
            <a:r>
              <a:rPr lang="es-ES" dirty="0"/>
              <a:t>Teniendo en cuenta a output como la variable objetivo,  la comparamos con los diferentes atributos.</a:t>
            </a:r>
          </a:p>
          <a:p>
            <a:pPr lvl="1"/>
            <a:r>
              <a:rPr lang="es-ES" dirty="0"/>
              <a:t>Output y atributos categóricos ['sex', '</a:t>
            </a:r>
            <a:r>
              <a:rPr lang="es-ES" dirty="0" err="1"/>
              <a:t>cp</a:t>
            </a:r>
            <a:r>
              <a:rPr lang="es-ES" dirty="0"/>
              <a:t>', '</a:t>
            </a:r>
            <a:r>
              <a:rPr lang="es-ES" dirty="0" err="1"/>
              <a:t>fbs</a:t>
            </a:r>
            <a:r>
              <a:rPr lang="es-ES" dirty="0"/>
              <a:t>', '</a:t>
            </a:r>
            <a:r>
              <a:rPr lang="es-ES" dirty="0" err="1"/>
              <a:t>restecg</a:t>
            </a:r>
            <a:r>
              <a:rPr lang="es-ES" dirty="0"/>
              <a:t>','</a:t>
            </a:r>
            <a:r>
              <a:rPr lang="es-ES" dirty="0" err="1"/>
              <a:t>exng</a:t>
            </a:r>
            <a:r>
              <a:rPr lang="es-ES" dirty="0"/>
              <a:t>','</a:t>
            </a:r>
            <a:r>
              <a:rPr lang="es-ES" dirty="0" err="1"/>
              <a:t>slp</a:t>
            </a:r>
            <a:r>
              <a:rPr lang="es-ES" dirty="0"/>
              <a:t>', '</a:t>
            </a:r>
            <a:r>
              <a:rPr lang="es-ES" dirty="0" err="1"/>
              <a:t>caa</a:t>
            </a:r>
            <a:r>
              <a:rPr lang="es-ES" dirty="0"/>
              <a:t>', '</a:t>
            </a:r>
            <a:r>
              <a:rPr lang="es-ES" dirty="0" err="1"/>
              <a:t>thall</a:t>
            </a:r>
            <a:r>
              <a:rPr lang="es-ES" dirty="0"/>
              <a:t>’]: para dos variables categóricas se hace un test de χ2 para ver si existen diferencias significativas entre los grupos definidos. Pero </a:t>
            </a:r>
            <a:r>
              <a:rPr lang="es-ES" b="1" dirty="0"/>
              <a:t>al tener un </a:t>
            </a:r>
            <a:r>
              <a:rPr lang="es-ES" b="1" dirty="0" err="1"/>
              <a:t>dataset</a:t>
            </a:r>
            <a:r>
              <a:rPr lang="es-ES" b="1" dirty="0"/>
              <a:t> pequeño (&lt;1000), usamos Fisher Test.</a:t>
            </a:r>
          </a:p>
          <a:p>
            <a:pPr lvl="1"/>
            <a:r>
              <a:rPr lang="es-ES" dirty="0"/>
              <a:t>Output y variables numéricas nominal ['</a:t>
            </a:r>
            <a:r>
              <a:rPr lang="es-ES" dirty="0" err="1"/>
              <a:t>age</a:t>
            </a:r>
            <a:r>
              <a:rPr lang="es-ES" dirty="0"/>
              <a:t>', '</a:t>
            </a:r>
            <a:r>
              <a:rPr lang="es-ES" dirty="0" err="1"/>
              <a:t>trtbps</a:t>
            </a:r>
            <a:r>
              <a:rPr lang="es-ES" dirty="0"/>
              <a:t>', 'chol', '</a:t>
            </a:r>
            <a:r>
              <a:rPr lang="es-ES" dirty="0" err="1"/>
              <a:t>thalachh</a:t>
            </a:r>
            <a:r>
              <a:rPr lang="es-ES" dirty="0"/>
              <a:t>', '</a:t>
            </a:r>
            <a:r>
              <a:rPr lang="es-ES" dirty="0" err="1"/>
              <a:t>oldpeak</a:t>
            </a:r>
            <a:r>
              <a:rPr lang="es-ES" dirty="0"/>
              <a:t>’]: para comparar una variable categórica con otra numérica. </a:t>
            </a:r>
          </a:p>
          <a:p>
            <a:pPr lvl="2"/>
            <a:r>
              <a:rPr lang="es-ES" dirty="0"/>
              <a:t>Si cumple normalidad y homocedasticidad -&gt; </a:t>
            </a:r>
            <a:r>
              <a:rPr lang="es-ES" dirty="0" err="1"/>
              <a:t>tStudent</a:t>
            </a:r>
            <a:r>
              <a:rPr lang="es-ES" dirty="0"/>
              <a:t>. </a:t>
            </a:r>
          </a:p>
          <a:p>
            <a:pPr lvl="2"/>
            <a:r>
              <a:rPr lang="es-ES" dirty="0"/>
              <a:t>Si no -&gt; Mann-Whitney.</a:t>
            </a:r>
          </a:p>
        </p:txBody>
      </p:sp>
    </p:spTree>
    <p:extLst>
      <p:ext uri="{BB962C8B-B14F-4D97-AF65-F5344CB8AC3E}">
        <p14:creationId xmlns:p14="http://schemas.microsoft.com/office/powerpoint/2010/main" val="81985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0F1D02-519B-1791-E874-FB3AF0CC5EED}"/>
              </a:ext>
            </a:extLst>
          </p:cNvPr>
          <p:cNvSpPr>
            <a:spLocks noGrp="1"/>
          </p:cNvSpPr>
          <p:nvPr>
            <p:ph idx="1"/>
          </p:nvPr>
        </p:nvSpPr>
        <p:spPr/>
        <p:txBody>
          <a:bodyPr/>
          <a:lstStyle/>
          <a:p>
            <a:r>
              <a:rPr lang="es-ES" dirty="0"/>
              <a:t>En todos los casos el </a:t>
            </a:r>
            <a:r>
              <a:rPr lang="es-ES" dirty="0" err="1"/>
              <a:t>pvalue</a:t>
            </a:r>
            <a:r>
              <a:rPr lang="es-ES" dirty="0"/>
              <a:t> es inferior a 0.05, por tanto, las variables numéricas </a:t>
            </a:r>
            <a:r>
              <a:rPr lang="es-ES" b="1" dirty="0"/>
              <a:t>no son estadísticamente normales.</a:t>
            </a:r>
          </a:p>
          <a:p>
            <a:r>
              <a:rPr lang="es-ES" dirty="0"/>
              <a:t>Aplicamos Levene Test para estudio de homogeneidad de varianza ya que las variables no son normales y tenemos que hay:</a:t>
            </a:r>
          </a:p>
          <a:p>
            <a:pPr lvl="1"/>
            <a:r>
              <a:rPr lang="es-ES" dirty="0" err="1"/>
              <a:t>Homogeniedad</a:t>
            </a:r>
            <a:r>
              <a:rPr lang="es-ES" dirty="0"/>
              <a:t> de las varianzas: </a:t>
            </a:r>
            <a:r>
              <a:rPr lang="es-ES" dirty="0" err="1"/>
              <a:t>trtbps</a:t>
            </a:r>
            <a:r>
              <a:rPr lang="es-ES" dirty="0"/>
              <a:t>, chol</a:t>
            </a:r>
          </a:p>
          <a:p>
            <a:pPr lvl="1"/>
            <a:r>
              <a:rPr lang="es-ES" dirty="0"/>
              <a:t>No </a:t>
            </a:r>
            <a:r>
              <a:rPr lang="es-ES" dirty="0" err="1"/>
              <a:t>homogeniedad</a:t>
            </a:r>
            <a:r>
              <a:rPr lang="es-ES" dirty="0"/>
              <a:t> de las varianzas: </a:t>
            </a:r>
            <a:r>
              <a:rPr lang="es-ES" dirty="0" err="1"/>
              <a:t>age</a:t>
            </a:r>
            <a:r>
              <a:rPr lang="es-ES" dirty="0"/>
              <a:t>, </a:t>
            </a:r>
            <a:r>
              <a:rPr lang="es-ES" dirty="0" err="1"/>
              <a:t>thalachh</a:t>
            </a:r>
            <a:r>
              <a:rPr lang="es-ES" dirty="0"/>
              <a:t>, </a:t>
            </a:r>
            <a:r>
              <a:rPr lang="es-ES" dirty="0" err="1"/>
              <a:t>oldpeak</a:t>
            </a:r>
            <a:endParaRPr lang="es-ES" dirty="0"/>
          </a:p>
          <a:p>
            <a:r>
              <a:rPr lang="es-ES" dirty="0"/>
              <a:t>Por tanto, </a:t>
            </a:r>
            <a:r>
              <a:rPr lang="es-ES" b="1" dirty="0"/>
              <a:t>incumplimos la asunciones de que el </a:t>
            </a:r>
            <a:r>
              <a:rPr lang="es-ES" b="1" dirty="0" err="1"/>
              <a:t>dataset</a:t>
            </a:r>
            <a:r>
              <a:rPr lang="es-ES" b="1" dirty="0"/>
              <a:t> sea normal y tenga homogeneidad de varianza</a:t>
            </a:r>
            <a:r>
              <a:rPr lang="es-ES" dirty="0"/>
              <a:t>.</a:t>
            </a:r>
          </a:p>
        </p:txBody>
      </p:sp>
      <p:sp>
        <p:nvSpPr>
          <p:cNvPr id="7" name="Title 1">
            <a:extLst>
              <a:ext uri="{FF2B5EF4-FFF2-40B4-BE49-F238E27FC236}">
                <a16:creationId xmlns:a16="http://schemas.microsoft.com/office/drawing/2014/main" id="{DA75489A-24EE-A91D-1621-F9FC4514D1CF}"/>
              </a:ext>
            </a:extLst>
          </p:cNvPr>
          <p:cNvSpPr>
            <a:spLocks noGrp="1"/>
          </p:cNvSpPr>
          <p:nvPr>
            <p:ph type="title"/>
          </p:nvPr>
        </p:nvSpPr>
        <p:spPr>
          <a:xfrm>
            <a:off x="1371600" y="419100"/>
            <a:ext cx="9601200" cy="785813"/>
          </a:xfrm>
        </p:spPr>
        <p:txBody>
          <a:bodyPr>
            <a:normAutofit fontScale="90000"/>
          </a:bodyPr>
          <a:lstStyle/>
          <a:p>
            <a:r>
              <a:rPr lang="es-ES" dirty="0"/>
              <a:t>4. Análisis de los datos</a:t>
            </a:r>
            <a:br>
              <a:rPr lang="es-ES" dirty="0"/>
            </a:br>
            <a:r>
              <a:rPr lang="es-ES" sz="3100" dirty="0"/>
              <a:t>4.2. Normalidad y homogeneidad</a:t>
            </a:r>
            <a:endParaRPr lang="es-ES" dirty="0"/>
          </a:p>
        </p:txBody>
      </p:sp>
      <p:pic>
        <p:nvPicPr>
          <p:cNvPr id="11" name="Imagen 10">
            <a:extLst>
              <a:ext uri="{FF2B5EF4-FFF2-40B4-BE49-F238E27FC236}">
                <a16:creationId xmlns:a16="http://schemas.microsoft.com/office/drawing/2014/main" id="{123D9CBC-C749-EF46-6694-9BB0BA52A07F}"/>
              </a:ext>
            </a:extLst>
          </p:cNvPr>
          <p:cNvPicPr>
            <a:picLocks noChangeAspect="1"/>
          </p:cNvPicPr>
          <p:nvPr/>
        </p:nvPicPr>
        <p:blipFill>
          <a:blip r:embed="rId2"/>
          <a:stretch>
            <a:fillRect/>
          </a:stretch>
        </p:blipFill>
        <p:spPr>
          <a:xfrm>
            <a:off x="748917" y="5286900"/>
            <a:ext cx="2114182" cy="1152000"/>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8EE64D77-4395-A42F-B9EE-EBC92B95F99F}"/>
              </a:ext>
            </a:extLst>
          </p:cNvPr>
          <p:cNvPicPr>
            <a:picLocks noChangeAspect="1"/>
          </p:cNvPicPr>
          <p:nvPr/>
        </p:nvPicPr>
        <p:blipFill>
          <a:blip r:embed="rId3"/>
          <a:stretch>
            <a:fillRect/>
          </a:stretch>
        </p:blipFill>
        <p:spPr>
          <a:xfrm>
            <a:off x="3051580" y="5286900"/>
            <a:ext cx="2104929" cy="1152000"/>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2737698F-428B-E751-BF2A-B6368D5BC6EE}"/>
              </a:ext>
            </a:extLst>
          </p:cNvPr>
          <p:cNvPicPr>
            <a:picLocks noChangeAspect="1"/>
          </p:cNvPicPr>
          <p:nvPr/>
        </p:nvPicPr>
        <p:blipFill>
          <a:blip r:embed="rId4"/>
          <a:stretch>
            <a:fillRect/>
          </a:stretch>
        </p:blipFill>
        <p:spPr>
          <a:xfrm>
            <a:off x="5344990" y="5286900"/>
            <a:ext cx="2114181" cy="1152000"/>
          </a:xfrm>
          <a:prstGeom prst="rect">
            <a:avLst/>
          </a:prstGeom>
          <a:ln>
            <a:noFill/>
          </a:ln>
          <a:effectLst>
            <a:outerShdw blurRad="292100" dist="139700" dir="2700000" algn="tl" rotWithShape="0">
              <a:srgbClr val="333333">
                <a:alpha val="65000"/>
              </a:srgbClr>
            </a:outerShdw>
          </a:effectLst>
        </p:spPr>
      </p:pic>
      <p:pic>
        <p:nvPicPr>
          <p:cNvPr id="17" name="Imagen 16">
            <a:extLst>
              <a:ext uri="{FF2B5EF4-FFF2-40B4-BE49-F238E27FC236}">
                <a16:creationId xmlns:a16="http://schemas.microsoft.com/office/drawing/2014/main" id="{395FF435-9CCA-C28B-8C9C-FFE14270C4EF}"/>
              </a:ext>
            </a:extLst>
          </p:cNvPr>
          <p:cNvPicPr>
            <a:picLocks noChangeAspect="1"/>
          </p:cNvPicPr>
          <p:nvPr/>
        </p:nvPicPr>
        <p:blipFill>
          <a:blip r:embed="rId5"/>
          <a:stretch>
            <a:fillRect/>
          </a:stretch>
        </p:blipFill>
        <p:spPr>
          <a:xfrm>
            <a:off x="7647652" y="5286900"/>
            <a:ext cx="2090427" cy="1152000"/>
          </a:xfrm>
          <a:prstGeom prst="rect">
            <a:avLst/>
          </a:prstGeom>
          <a:ln>
            <a:noFill/>
          </a:ln>
          <a:effectLst>
            <a:outerShdw blurRad="292100" dist="139700" dir="2700000" algn="tl" rotWithShape="0">
              <a:srgbClr val="333333">
                <a:alpha val="65000"/>
              </a:srgbClr>
            </a:outerShdw>
          </a:effectLst>
        </p:spPr>
      </p:pic>
      <p:pic>
        <p:nvPicPr>
          <p:cNvPr id="19" name="Imagen 18">
            <a:extLst>
              <a:ext uri="{FF2B5EF4-FFF2-40B4-BE49-F238E27FC236}">
                <a16:creationId xmlns:a16="http://schemas.microsoft.com/office/drawing/2014/main" id="{0E1EC356-77C6-5FFB-18B1-F3D5B70CF19C}"/>
              </a:ext>
            </a:extLst>
          </p:cNvPr>
          <p:cNvPicPr>
            <a:picLocks noChangeAspect="1"/>
          </p:cNvPicPr>
          <p:nvPr/>
        </p:nvPicPr>
        <p:blipFill>
          <a:blip r:embed="rId6"/>
          <a:stretch>
            <a:fillRect/>
          </a:stretch>
        </p:blipFill>
        <p:spPr>
          <a:xfrm>
            <a:off x="9926562" y="5286900"/>
            <a:ext cx="2092475" cy="115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996983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1675</TotalTime>
  <Words>1502</Words>
  <Application>Microsoft Office PowerPoint</Application>
  <PresentationFormat>Panorámica</PresentationFormat>
  <Paragraphs>116</Paragraphs>
  <Slides>17</Slides>
  <Notes>11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17</vt:i4>
      </vt:variant>
    </vt:vector>
  </HeadingPairs>
  <TitlesOfParts>
    <vt:vector size="25" baseType="lpstr">
      <vt:lpstr>-apple-system</vt:lpstr>
      <vt:lpstr>Arial</vt:lpstr>
      <vt:lpstr>Calibri</vt:lpstr>
      <vt:lpstr>Franklin Gothic Book</vt:lpstr>
      <vt:lpstr>Google Sans</vt:lpstr>
      <vt:lpstr>Helvetica Neue</vt:lpstr>
      <vt:lpstr>Open Sans</vt:lpstr>
      <vt:lpstr>Crop</vt:lpstr>
      <vt:lpstr>PRA2 – limpieza y análisis de datos.</vt:lpstr>
      <vt:lpstr>1. Descripción del dataset</vt:lpstr>
      <vt:lpstr>1. Descripción del dataset</vt:lpstr>
      <vt:lpstr>2. Integración y selección </vt:lpstr>
      <vt:lpstr>2. Integración y selección </vt:lpstr>
      <vt:lpstr>2. Integración y selección </vt:lpstr>
      <vt:lpstr>3. Limpieza de los datos </vt:lpstr>
      <vt:lpstr>4. Análisis de los datos 4.1. Selección de los grupos de datos</vt:lpstr>
      <vt:lpstr>4. Análisis de los datos 4.2. Normalidad y homogeneidad</vt:lpstr>
      <vt:lpstr>4. Análisis de los datos 4.3. Aplicación de pruebas estadísticas </vt:lpstr>
      <vt:lpstr>4. Análisis de los datos 4.3. Aplicación de pruebas estadísticas </vt:lpstr>
      <vt:lpstr>5. Representación de los resultados</vt:lpstr>
      <vt:lpstr>6. Resolución del problema</vt:lpstr>
      <vt:lpstr>Resolución y conclusiones del problema.</vt:lpstr>
      <vt:lpstr>Resolución y conclusiones del problema.</vt:lpstr>
      <vt:lpstr>Código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PRA2 – limpieza y análisis de datos.</dc:title>
  <dc:creator>Balpreet Kaur Singh</dc:creator>
  <cp:lastModifiedBy>CANETE ROMAN Daniel</cp:lastModifiedBy>
  <cp:revision>5</cp:revision>
  <dcterms:created xsi:type="dcterms:W3CDTF">2023-06-10T11:01:46Z</dcterms:created>
  <dcterms:modified xsi:type="dcterms:W3CDTF">2023-06-13T20:35:14Z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FooterLocations">
    <vt:lpwstr>Crop:8</vt:lpwstr>
  </property>
  <property fmtid="{D5CDD505-2E9C-101B-9397-08002B2CF9AE}" pid="4" name="ClassificationContentMarkingFooterText">
    <vt:lpwstr>C2 – Uso Restringido </vt:lpwstr>
  </property>
  <property fmtid="{D5CDD505-2E9C-101B-9397-08002B2CF9AE}" pid="5" name="MSIP_Label_0d7fb912-4521-4a7e-a4b8-c3318952056f_Enabled">
    <vt:lpwstr>true</vt:lpwstr>
  </property>
  <property fmtid="{D5CDD505-2E9C-101B-9397-08002B2CF9AE}" pid="6" name="MSIP_Label_0d7fb912-4521-4a7e-a4b8-c3318952056f_SetDate">
    <vt:lpwstr>2023-06-13T20:34:36Z</vt:lpwstr>
  </property>
  <property fmtid="{D5CDD505-2E9C-101B-9397-08002B2CF9AE}" pid="7" name="MSIP_Label_0d7fb912-4521-4a7e-a4b8-c3318952056f_Method">
    <vt:lpwstr>Privileged</vt:lpwstr>
  </property>
  <property fmtid="{D5CDD505-2E9C-101B-9397-08002B2CF9AE}" pid="8" name="MSIP_Label_0d7fb912-4521-4a7e-a4b8-c3318952056f_Name">
    <vt:lpwstr>Externo</vt:lpwstr>
  </property>
  <property fmtid="{D5CDD505-2E9C-101B-9397-08002B2CF9AE}" pid="9" name="MSIP_Label_0d7fb912-4521-4a7e-a4b8-c3318952056f_SiteId">
    <vt:lpwstr>8b87af7d-8647-4dc7-8df4-5f69a2011bb5</vt:lpwstr>
  </property>
  <property fmtid="{D5CDD505-2E9C-101B-9397-08002B2CF9AE}" pid="10" name="MSIP_Label_0d7fb912-4521-4a7e-a4b8-c3318952056f_ActionId">
    <vt:lpwstr>83cfb40b-b81d-438d-a4e4-ca4d3938901d</vt:lpwstr>
  </property>
  <property fmtid="{D5CDD505-2E9C-101B-9397-08002B2CF9AE}" pid="11" name="MSIP_Label_0d7fb912-4521-4a7e-a4b8-c3318952056f_ContentBits">
    <vt:lpwstr>0</vt:lpwstr>
  </property>
</Properties>
</file>